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</p:sldIdLst>
  <p:sldSz cx="74676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ciane Bordignon" initials="CB" lastIdx="1" clrIdx="0">
    <p:extLst>
      <p:ext uri="{19B8F6BF-5375-455C-9EA6-DF929625EA0E}">
        <p15:presenceInfo xmlns:p15="http://schemas.microsoft.com/office/powerpoint/2012/main" userId="S::cbordignon@thelegacycompanies.com::43e29e64-0443-4508-b9b0-f793fdfc20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9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070" y="1596249"/>
            <a:ext cx="6347460" cy="3395698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5122898"/>
            <a:ext cx="5600700" cy="2354862"/>
          </a:xfrm>
        </p:spPr>
        <p:txBody>
          <a:bodyPr/>
          <a:lstStyle>
            <a:lvl1pPr marL="0" indent="0" algn="ctr">
              <a:buNone/>
              <a:defRPr sz="1960"/>
            </a:lvl1pPr>
            <a:lvl2pPr marL="373395" indent="0" algn="ctr">
              <a:buNone/>
              <a:defRPr sz="1633"/>
            </a:lvl2pPr>
            <a:lvl3pPr marL="746790" indent="0" algn="ctr">
              <a:buNone/>
              <a:defRPr sz="1470"/>
            </a:lvl3pPr>
            <a:lvl4pPr marL="1120186" indent="0" algn="ctr">
              <a:buNone/>
              <a:defRPr sz="1307"/>
            </a:lvl4pPr>
            <a:lvl5pPr marL="1493581" indent="0" algn="ctr">
              <a:buNone/>
              <a:defRPr sz="1307"/>
            </a:lvl5pPr>
            <a:lvl6pPr marL="1866976" indent="0" algn="ctr">
              <a:buNone/>
              <a:defRPr sz="1307"/>
            </a:lvl6pPr>
            <a:lvl7pPr marL="2240371" indent="0" algn="ctr">
              <a:buNone/>
              <a:defRPr sz="1307"/>
            </a:lvl7pPr>
            <a:lvl8pPr marL="2613767" indent="0" algn="ctr">
              <a:buNone/>
              <a:defRPr sz="1307"/>
            </a:lvl8pPr>
            <a:lvl9pPr marL="2987162" indent="0" algn="ctr">
              <a:buNone/>
              <a:defRPr sz="13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4002" y="519289"/>
            <a:ext cx="1610201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398" y="519289"/>
            <a:ext cx="473725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09" y="2431629"/>
            <a:ext cx="6440805" cy="4057226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509" y="6527239"/>
            <a:ext cx="6440805" cy="2133599"/>
          </a:xfrm>
        </p:spPr>
        <p:txBody>
          <a:bodyPr/>
          <a:lstStyle>
            <a:lvl1pPr marL="0" indent="0">
              <a:buNone/>
              <a:defRPr sz="1960">
                <a:solidFill>
                  <a:schemeClr val="tx1"/>
                </a:solidFill>
              </a:defRPr>
            </a:lvl1pPr>
            <a:lvl2pPr marL="37339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74679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120186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493581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1866976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240371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613767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2987162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98" y="2596444"/>
            <a:ext cx="317373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473" y="2596444"/>
            <a:ext cx="317373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519291"/>
            <a:ext cx="6440805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71" y="2390987"/>
            <a:ext cx="3159144" cy="1171786"/>
          </a:xfrm>
        </p:spPr>
        <p:txBody>
          <a:bodyPr anchor="b"/>
          <a:lstStyle>
            <a:lvl1pPr marL="0" indent="0">
              <a:buNone/>
              <a:defRPr sz="1960" b="1"/>
            </a:lvl1pPr>
            <a:lvl2pPr marL="373395" indent="0">
              <a:buNone/>
              <a:defRPr sz="1633" b="1"/>
            </a:lvl2pPr>
            <a:lvl3pPr marL="746790" indent="0">
              <a:buNone/>
              <a:defRPr sz="1470" b="1"/>
            </a:lvl3pPr>
            <a:lvl4pPr marL="1120186" indent="0">
              <a:buNone/>
              <a:defRPr sz="1307" b="1"/>
            </a:lvl4pPr>
            <a:lvl5pPr marL="1493581" indent="0">
              <a:buNone/>
              <a:defRPr sz="1307" b="1"/>
            </a:lvl5pPr>
            <a:lvl6pPr marL="1866976" indent="0">
              <a:buNone/>
              <a:defRPr sz="1307" b="1"/>
            </a:lvl6pPr>
            <a:lvl7pPr marL="2240371" indent="0">
              <a:buNone/>
              <a:defRPr sz="1307" b="1"/>
            </a:lvl7pPr>
            <a:lvl8pPr marL="2613767" indent="0">
              <a:buNone/>
              <a:defRPr sz="1307" b="1"/>
            </a:lvl8pPr>
            <a:lvl9pPr marL="2987162" indent="0">
              <a:buNone/>
              <a:defRPr sz="1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71" y="3562773"/>
            <a:ext cx="315914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80473" y="2390987"/>
            <a:ext cx="3174703" cy="1171786"/>
          </a:xfrm>
        </p:spPr>
        <p:txBody>
          <a:bodyPr anchor="b"/>
          <a:lstStyle>
            <a:lvl1pPr marL="0" indent="0">
              <a:buNone/>
              <a:defRPr sz="1960" b="1"/>
            </a:lvl1pPr>
            <a:lvl2pPr marL="373395" indent="0">
              <a:buNone/>
              <a:defRPr sz="1633" b="1"/>
            </a:lvl2pPr>
            <a:lvl3pPr marL="746790" indent="0">
              <a:buNone/>
              <a:defRPr sz="1470" b="1"/>
            </a:lvl3pPr>
            <a:lvl4pPr marL="1120186" indent="0">
              <a:buNone/>
              <a:defRPr sz="1307" b="1"/>
            </a:lvl4pPr>
            <a:lvl5pPr marL="1493581" indent="0">
              <a:buNone/>
              <a:defRPr sz="1307" b="1"/>
            </a:lvl5pPr>
            <a:lvl6pPr marL="1866976" indent="0">
              <a:buNone/>
              <a:defRPr sz="1307" b="1"/>
            </a:lvl6pPr>
            <a:lvl7pPr marL="2240371" indent="0">
              <a:buNone/>
              <a:defRPr sz="1307" b="1"/>
            </a:lvl7pPr>
            <a:lvl8pPr marL="2613767" indent="0">
              <a:buNone/>
              <a:defRPr sz="1307" b="1"/>
            </a:lvl8pPr>
            <a:lvl9pPr marL="2987162" indent="0">
              <a:buNone/>
              <a:defRPr sz="1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80473" y="3562773"/>
            <a:ext cx="317470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650240"/>
            <a:ext cx="2408495" cy="2275840"/>
          </a:xfrm>
        </p:spPr>
        <p:txBody>
          <a:bodyPr anchor="b"/>
          <a:lstStyle>
            <a:lvl1pPr>
              <a:defRPr sz="2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02" y="1404340"/>
            <a:ext cx="3780473" cy="6931378"/>
          </a:xfrm>
        </p:spPr>
        <p:txBody>
          <a:bodyPr/>
          <a:lstStyle>
            <a:lvl1pPr>
              <a:defRPr sz="2613"/>
            </a:lvl1pPr>
            <a:lvl2pPr>
              <a:defRPr sz="2287"/>
            </a:lvl2pPr>
            <a:lvl3pPr>
              <a:defRPr sz="1960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0" y="2926080"/>
            <a:ext cx="2408495" cy="5420925"/>
          </a:xfrm>
        </p:spPr>
        <p:txBody>
          <a:bodyPr/>
          <a:lstStyle>
            <a:lvl1pPr marL="0" indent="0">
              <a:buNone/>
              <a:defRPr sz="1307"/>
            </a:lvl1pPr>
            <a:lvl2pPr marL="373395" indent="0">
              <a:buNone/>
              <a:defRPr sz="1143"/>
            </a:lvl2pPr>
            <a:lvl3pPr marL="746790" indent="0">
              <a:buNone/>
              <a:defRPr sz="980"/>
            </a:lvl3pPr>
            <a:lvl4pPr marL="1120186" indent="0">
              <a:buNone/>
              <a:defRPr sz="817"/>
            </a:lvl4pPr>
            <a:lvl5pPr marL="1493581" indent="0">
              <a:buNone/>
              <a:defRPr sz="817"/>
            </a:lvl5pPr>
            <a:lvl6pPr marL="1866976" indent="0">
              <a:buNone/>
              <a:defRPr sz="817"/>
            </a:lvl6pPr>
            <a:lvl7pPr marL="2240371" indent="0">
              <a:buNone/>
              <a:defRPr sz="817"/>
            </a:lvl7pPr>
            <a:lvl8pPr marL="2613767" indent="0">
              <a:buNone/>
              <a:defRPr sz="817"/>
            </a:lvl8pPr>
            <a:lvl9pPr marL="2987162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650240"/>
            <a:ext cx="2408495" cy="2275840"/>
          </a:xfrm>
        </p:spPr>
        <p:txBody>
          <a:bodyPr anchor="b"/>
          <a:lstStyle>
            <a:lvl1pPr>
              <a:defRPr sz="2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74702" y="1404340"/>
            <a:ext cx="3780473" cy="6931378"/>
          </a:xfrm>
        </p:spPr>
        <p:txBody>
          <a:bodyPr anchor="t"/>
          <a:lstStyle>
            <a:lvl1pPr marL="0" indent="0">
              <a:buNone/>
              <a:defRPr sz="2613"/>
            </a:lvl1pPr>
            <a:lvl2pPr marL="373395" indent="0">
              <a:buNone/>
              <a:defRPr sz="2287"/>
            </a:lvl2pPr>
            <a:lvl3pPr marL="746790" indent="0">
              <a:buNone/>
              <a:defRPr sz="1960"/>
            </a:lvl3pPr>
            <a:lvl4pPr marL="1120186" indent="0">
              <a:buNone/>
              <a:defRPr sz="1633"/>
            </a:lvl4pPr>
            <a:lvl5pPr marL="1493581" indent="0">
              <a:buNone/>
              <a:defRPr sz="1633"/>
            </a:lvl5pPr>
            <a:lvl6pPr marL="1866976" indent="0">
              <a:buNone/>
              <a:defRPr sz="1633"/>
            </a:lvl6pPr>
            <a:lvl7pPr marL="2240371" indent="0">
              <a:buNone/>
              <a:defRPr sz="1633"/>
            </a:lvl7pPr>
            <a:lvl8pPr marL="2613767" indent="0">
              <a:buNone/>
              <a:defRPr sz="1633"/>
            </a:lvl8pPr>
            <a:lvl9pPr marL="2987162" indent="0">
              <a:buNone/>
              <a:defRPr sz="16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0" y="2926080"/>
            <a:ext cx="2408495" cy="5420925"/>
          </a:xfrm>
        </p:spPr>
        <p:txBody>
          <a:bodyPr/>
          <a:lstStyle>
            <a:lvl1pPr marL="0" indent="0">
              <a:buNone/>
              <a:defRPr sz="1307"/>
            </a:lvl1pPr>
            <a:lvl2pPr marL="373395" indent="0">
              <a:buNone/>
              <a:defRPr sz="1143"/>
            </a:lvl2pPr>
            <a:lvl3pPr marL="746790" indent="0">
              <a:buNone/>
              <a:defRPr sz="980"/>
            </a:lvl3pPr>
            <a:lvl4pPr marL="1120186" indent="0">
              <a:buNone/>
              <a:defRPr sz="817"/>
            </a:lvl4pPr>
            <a:lvl5pPr marL="1493581" indent="0">
              <a:buNone/>
              <a:defRPr sz="817"/>
            </a:lvl5pPr>
            <a:lvl6pPr marL="1866976" indent="0">
              <a:buNone/>
              <a:defRPr sz="817"/>
            </a:lvl6pPr>
            <a:lvl7pPr marL="2240371" indent="0">
              <a:buNone/>
              <a:defRPr sz="817"/>
            </a:lvl7pPr>
            <a:lvl8pPr marL="2613767" indent="0">
              <a:buNone/>
              <a:defRPr sz="817"/>
            </a:lvl8pPr>
            <a:lvl9pPr marL="2987162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6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398" y="519291"/>
            <a:ext cx="6440805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398" y="2596444"/>
            <a:ext cx="6440805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398" y="9040144"/>
            <a:ext cx="168021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3C82-E3FA-4BA7-81F0-1E203A0BF05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3643" y="9040144"/>
            <a:ext cx="252031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3993" y="9040144"/>
            <a:ext cx="168021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B7A4-701C-45F1-AA12-49086041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2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6790" rtl="0" eaLnBrk="1" latinLnBrk="0" hangingPunct="1">
        <a:lnSpc>
          <a:spcPct val="90000"/>
        </a:lnSpc>
        <a:spcBef>
          <a:spcPct val="0"/>
        </a:spcBef>
        <a:buNone/>
        <a:defRPr sz="3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698" indent="-186698" algn="l" defTabSz="7467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287" kern="1200">
          <a:solidFill>
            <a:schemeClr val="tx1"/>
          </a:solidFill>
          <a:latin typeface="+mn-lt"/>
          <a:ea typeface="+mn-ea"/>
          <a:cs typeface="+mn-cs"/>
        </a:defRPr>
      </a:lvl1pPr>
      <a:lvl2pPr marL="560093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933488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306883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680279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2053674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427069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800464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3173860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73395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2pPr>
      <a:lvl3pPr marL="746790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86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493581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866976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240371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613767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2987162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64DF3E-19CF-4C49-BF52-6C8311E37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82015"/>
              </p:ext>
            </p:extLst>
          </p:nvPr>
        </p:nvGraphicFramePr>
        <p:xfrm>
          <a:off x="178126" y="9065946"/>
          <a:ext cx="7148940" cy="245431"/>
        </p:xfrm>
        <a:graphic>
          <a:graphicData uri="http://schemas.openxmlformats.org/drawingml/2006/table">
            <a:tbl>
              <a:tblPr firstRow="1" bandRow="1"/>
              <a:tblGrid>
                <a:gridCol w="714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431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SPECIFICATIONS SUBJECT TO CHANGE WITHOUT NOTICE.</a:t>
                      </a:r>
                    </a:p>
                  </a:txBody>
                  <a:tcPr marL="87854" marR="87854" marT="43927" marB="439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69BF9-226E-4B67-923B-03ACD85C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5531"/>
              </p:ext>
            </p:extLst>
          </p:nvPr>
        </p:nvGraphicFramePr>
        <p:xfrm>
          <a:off x="178126" y="6903438"/>
          <a:ext cx="2398819" cy="2105423"/>
        </p:xfrm>
        <a:graphic>
          <a:graphicData uri="http://schemas.openxmlformats.org/drawingml/2006/table">
            <a:tbl>
              <a:tblPr firstCol="1" bandRow="1"/>
              <a:tblGrid>
                <a:gridCol w="124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827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Wattage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1400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214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Testing Approvals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82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Warranty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A89315-3E33-41EA-9DD4-6830AB225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11547"/>
              </p:ext>
            </p:extLst>
          </p:nvPr>
        </p:nvGraphicFramePr>
        <p:xfrm>
          <a:off x="178126" y="4622791"/>
          <a:ext cx="7148940" cy="2211526"/>
        </p:xfrm>
        <a:graphic>
          <a:graphicData uri="http://schemas.openxmlformats.org/drawingml/2006/table">
            <a:tbl>
              <a:tblPr firstRow="1" firstCol="1" bandRow="1"/>
              <a:tblGrid>
                <a:gridCol w="122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2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067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SPECIFICATIONS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Width</a:t>
                      </a:r>
                    </a:p>
                    <a:p>
                      <a:pPr algn="ctr"/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(cm)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Depth</a:t>
                      </a:r>
                      <a:br>
                        <a:rPr lang="en-US" sz="1100" dirty="0"/>
                      </a:br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(cm)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Height</a:t>
                      </a:r>
                    </a:p>
                    <a:p>
                      <a:pPr algn="ctr"/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(cm)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Cube</a:t>
                      </a:r>
                    </a:p>
                    <a:p>
                      <a:pPr algn="ctr"/>
                      <a:r>
                        <a:rPr lang="en-US" sz="900" dirty="0"/>
                        <a:t>(in</a:t>
                      </a:r>
                      <a:r>
                        <a:rPr lang="en-US" sz="900" baseline="0" dirty="0"/>
                        <a:t>)                (cm)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Weight</a:t>
                      </a:r>
                      <a:br>
                        <a:rPr lang="en-US" sz="1100" dirty="0"/>
                      </a:br>
                      <a:r>
                        <a:rPr lang="en-US" sz="900" dirty="0"/>
                        <a:t>(lbs.</a:t>
                      </a:r>
                      <a:r>
                        <a:rPr lang="en-US" sz="900" baseline="0" dirty="0"/>
                        <a:t>)                (kg)</a:t>
                      </a:r>
                      <a:endParaRPr lang="en-US" sz="9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Product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5.52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9.65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24.5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12.41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31.5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2.01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0.91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Retail Box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5.83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9.65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24.5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26.4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2.84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1.29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Master Carton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10.43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26.49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12.84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32.59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11.62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29.49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QTY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Case Pack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 err="1"/>
                        <a:t>Ti</a:t>
                      </a:r>
                      <a:r>
                        <a:rPr lang="en-US" sz="1100" dirty="0"/>
                        <a:t>-Hi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12/4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0CA756-E32F-4C3B-9FA7-333723DCC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29874"/>
              </p:ext>
            </p:extLst>
          </p:nvPr>
        </p:nvGraphicFramePr>
        <p:xfrm>
          <a:off x="2683824" y="5950207"/>
          <a:ext cx="4643242" cy="3071864"/>
        </p:xfrm>
        <a:graphic>
          <a:graphicData uri="http://schemas.openxmlformats.org/drawingml/2006/table">
            <a:tbl>
              <a:tblPr firstRow="1" firstCol="1" bandRow="1"/>
              <a:tblGrid>
                <a:gridCol w="464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449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FEATURES &amp; BENEFITS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415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Pops up to 4-quart of healthy delicious popcorn in  3 minutes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Quick and easy clean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Heat resistant plastic in top chute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Ventilation for more 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and faster cooling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Longer butter melting tray helps with more even butter distribution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Butter tray a</a:t>
                      </a:r>
                      <a:r>
                        <a:rPr kumimoji="0" lang="en-US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lso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doubles as a measuring cup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Built-in cord storage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On/Off switch</a:t>
                      </a:r>
                    </a:p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518614-CD56-4ED2-99E0-F382757B9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30103"/>
              </p:ext>
            </p:extLst>
          </p:nvPr>
        </p:nvGraphicFramePr>
        <p:xfrm>
          <a:off x="178130" y="3924103"/>
          <a:ext cx="7148945" cy="629248"/>
        </p:xfrm>
        <a:graphic>
          <a:graphicData uri="http://schemas.openxmlformats.org/drawingml/2006/table">
            <a:tbl>
              <a:tblPr firstRow="1" bandRow="1"/>
              <a:tblGrid>
                <a:gridCol w="154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76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ITEM</a:t>
                      </a:r>
                      <a:r>
                        <a:rPr lang="en-US" sz="1100" baseline="0" dirty="0"/>
                        <a:t> / INT’L / MODEL #</a:t>
                      </a:r>
                      <a:endParaRPr lang="en-US" sz="11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DESCRIPTION</a:t>
                      </a:r>
                      <a:endParaRPr lang="en-US" sz="1100" dirty="0"/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UPC#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MASTER GTIN#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88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PC8448RD13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Air Crazy Popcorn Maker, Red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072244000054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20072244000058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844385-7768-4551-BDA7-50BE4D8348FE}"/>
              </a:ext>
            </a:extLst>
          </p:cNvPr>
          <p:cNvSpPr txBox="1"/>
          <p:nvPr/>
        </p:nvSpPr>
        <p:spPr>
          <a:xfrm>
            <a:off x="0" y="1000943"/>
            <a:ext cx="7467600" cy="384419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defTabSz="878556"/>
            <a:endParaRPr lang="en-US" sz="1922" kern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72AE2-DEC2-48B1-A213-D30C08D38C3D}"/>
              </a:ext>
            </a:extLst>
          </p:cNvPr>
          <p:cNvSpPr/>
          <p:nvPr/>
        </p:nvSpPr>
        <p:spPr>
          <a:xfrm>
            <a:off x="271393" y="9364975"/>
            <a:ext cx="1643827" cy="44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153" kern="0" dirty="0">
                <a:solidFill>
                  <a:prstClr val="black"/>
                </a:solidFill>
                <a:latin typeface="Calibri" panose="020F0502020204030204"/>
              </a:rPr>
              <a:t>www.westbend.com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8E255-EE38-4D52-96D3-402FD4AAAAF9}"/>
              </a:ext>
            </a:extLst>
          </p:cNvPr>
          <p:cNvSpPr/>
          <p:nvPr/>
        </p:nvSpPr>
        <p:spPr>
          <a:xfrm>
            <a:off x="2291901" y="9399322"/>
            <a:ext cx="2946996" cy="2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009" i="1" kern="0" dirty="0">
                <a:solidFill>
                  <a:prstClr val="black"/>
                </a:solidFill>
                <a:latin typeface="Calibri" panose="020F0502020204030204"/>
              </a:rPr>
              <a:t>©2020 The Legacy Companies. All Rights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A5311-921A-448F-B0B8-9438D1B4682F}"/>
              </a:ext>
            </a:extLst>
          </p:cNvPr>
          <p:cNvSpPr txBox="1"/>
          <p:nvPr/>
        </p:nvSpPr>
        <p:spPr>
          <a:xfrm>
            <a:off x="6253254" y="9388864"/>
            <a:ext cx="1454925" cy="24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8556"/>
            <a:r>
              <a:rPr lang="en-US" sz="961" kern="0" dirty="0">
                <a:solidFill>
                  <a:prstClr val="black"/>
                </a:solidFill>
                <a:latin typeface="Calibri" panose="020F0502020204030204"/>
              </a:rPr>
              <a:t>R1_2020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361A1D-A581-4EC5-841C-DC7222918D40}"/>
              </a:ext>
            </a:extLst>
          </p:cNvPr>
          <p:cNvSpPr/>
          <p:nvPr/>
        </p:nvSpPr>
        <p:spPr>
          <a:xfrm>
            <a:off x="2084146" y="991160"/>
            <a:ext cx="3299301" cy="388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8556"/>
            <a:r>
              <a:rPr lang="en-US" sz="1922" b="1" kern="0" dirty="0">
                <a:solidFill>
                  <a:prstClr val="white"/>
                </a:solidFill>
              </a:rPr>
              <a:t>Air Crazy Popcorn Maker, Red </a:t>
            </a:r>
            <a:endParaRPr lang="en-US" sz="1922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C7CD488-B150-453A-9D08-CB2A93D788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216" y="102927"/>
            <a:ext cx="3400367" cy="926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E480B3-1B4B-49DD-9795-DDDA8D7E5F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841" y="1355356"/>
            <a:ext cx="1749954" cy="2480802"/>
          </a:xfrm>
          <a:prstGeom prst="rect">
            <a:avLst/>
          </a:prstGeom>
        </p:spPr>
      </p:pic>
      <p:pic>
        <p:nvPicPr>
          <p:cNvPr id="17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29409BD-A69A-44D3-9A65-B4F9CBAAD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30" t="21302" r="9375" b="23669"/>
          <a:stretch/>
        </p:blipFill>
        <p:spPr>
          <a:xfrm>
            <a:off x="2081530" y="2444338"/>
            <a:ext cx="2296504" cy="9809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A1A81-085D-424A-BCE5-A2C94F91A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01" y="7533905"/>
            <a:ext cx="645858" cy="5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D4B30-E0B3-411C-B0A0-949AB8699729}"/>
              </a:ext>
            </a:extLst>
          </p:cNvPr>
          <p:cNvSpPr txBox="1"/>
          <p:nvPr/>
        </p:nvSpPr>
        <p:spPr>
          <a:xfrm>
            <a:off x="0" y="1000943"/>
            <a:ext cx="7467600" cy="40011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878556"/>
            <a:r>
              <a:rPr lang="en-US" sz="2000" b="1" dirty="0">
                <a:solidFill>
                  <a:schemeClr val="bg1"/>
                </a:solidFill>
              </a:rPr>
              <a:t>Air Crazy Popcorn Maker, Red</a:t>
            </a:r>
            <a:endParaRPr lang="en-US" sz="1922" kern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2D8-EC9C-47CE-BDC6-A41FC0546C6C}"/>
              </a:ext>
            </a:extLst>
          </p:cNvPr>
          <p:cNvSpPr/>
          <p:nvPr/>
        </p:nvSpPr>
        <p:spPr>
          <a:xfrm>
            <a:off x="193279" y="5956064"/>
            <a:ext cx="2536056" cy="3055737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78556"/>
            <a:endParaRPr lang="en-US" sz="1729" kern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805D2D-300B-4DFC-BA9A-54B991C1FD29}"/>
              </a:ext>
            </a:extLst>
          </p:cNvPr>
          <p:cNvGraphicFramePr>
            <a:graphicFrameLocks noGrp="1"/>
          </p:cNvGraphicFramePr>
          <p:nvPr/>
        </p:nvGraphicFramePr>
        <p:xfrm>
          <a:off x="193279" y="9065945"/>
          <a:ext cx="6982623" cy="251351"/>
        </p:xfrm>
        <a:graphic>
          <a:graphicData uri="http://schemas.openxmlformats.org/drawingml/2006/table">
            <a:tbl>
              <a:tblPr firstRow="1" bandRow="1"/>
              <a:tblGrid>
                <a:gridCol w="6982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351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SPECIFICATIONS SUBJECT TO CHANGE WITHOUT NOTICE.</a:t>
                      </a:r>
                    </a:p>
                  </a:txBody>
                  <a:tcPr marL="87854" marR="87854" marT="43927" marB="439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68117F-D3C0-415A-85AA-6D476855B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50817"/>
              </p:ext>
            </p:extLst>
          </p:nvPr>
        </p:nvGraphicFramePr>
        <p:xfrm>
          <a:off x="2767735" y="5950207"/>
          <a:ext cx="4408167" cy="3071864"/>
        </p:xfrm>
        <a:graphic>
          <a:graphicData uri="http://schemas.openxmlformats.org/drawingml/2006/table">
            <a:tbl>
              <a:tblPr firstRow="1" firstCol="1" bandRow="1"/>
              <a:tblGrid>
                <a:gridCol w="440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449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FEATURES &amp; BENEFITS</a:t>
                      </a:r>
                    </a:p>
                  </a:txBody>
                  <a:tcPr marL="75482" marR="75482" marT="37742" marB="3774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415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86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772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658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5448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4310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33172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72034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108960" algn="l" defTabSz="777240" rtl="0" eaLnBrk="1" latinLnBrk="0" hangingPunct="1">
                        <a:defRPr sz="153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Pops up to 4-quart of healthy delicious popcorn in  3 minutes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Quick and easy clean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Heat resistant plastic in top chute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Ventilation for more </a:t>
                      </a:r>
                      <a:r>
                        <a:rPr lang="en-US" sz="105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and faster cooling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Longer butter melting tray helps with more even butter distribution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Butter tray a</a:t>
                      </a:r>
                      <a:r>
                        <a:rPr kumimoji="0" lang="en-US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lso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doubles as a measuring cup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Built-in cord storage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On/Off switch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5482" marR="75482" marT="37742" marB="377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4E882DB-16A3-4899-97BE-C862DD7175A7}"/>
              </a:ext>
            </a:extLst>
          </p:cNvPr>
          <p:cNvSpPr/>
          <p:nvPr/>
        </p:nvSpPr>
        <p:spPr>
          <a:xfrm>
            <a:off x="271393" y="9364975"/>
            <a:ext cx="1643827" cy="44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153" kern="0" dirty="0">
                <a:solidFill>
                  <a:prstClr val="black"/>
                </a:solidFill>
              </a:rPr>
              <a:t>www.</a:t>
            </a:r>
            <a:r>
              <a:rPr lang="en-US" sz="1153" kern="0" dirty="0" err="1">
                <a:solidFill>
                  <a:prstClr val="black"/>
                </a:solidFill>
              </a:rPr>
              <a:t>westbend</a:t>
            </a:r>
            <a:r>
              <a:rPr lang="en-US" sz="1153" kern="0" dirty="0">
                <a:solidFill>
                  <a:prstClr val="black"/>
                </a:solidFill>
              </a:rPr>
              <a:t>.com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3343E-DB19-4485-8067-36746C338280}"/>
              </a:ext>
            </a:extLst>
          </p:cNvPr>
          <p:cNvSpPr/>
          <p:nvPr/>
        </p:nvSpPr>
        <p:spPr>
          <a:xfrm>
            <a:off x="2291901" y="9399322"/>
            <a:ext cx="2946996" cy="2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8556"/>
            <a:r>
              <a:rPr lang="en-US" sz="1009" i="1" kern="0" dirty="0">
                <a:solidFill>
                  <a:prstClr val="black"/>
                </a:solidFill>
              </a:rPr>
              <a:t>©2020 The Legacy Companies. All Rights Reserved.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81CCE-8A6A-4AB6-9B2E-53C97A8CCEA9}"/>
              </a:ext>
            </a:extLst>
          </p:cNvPr>
          <p:cNvSpPr txBox="1"/>
          <p:nvPr/>
        </p:nvSpPr>
        <p:spPr>
          <a:xfrm>
            <a:off x="6253254" y="9388864"/>
            <a:ext cx="1454925" cy="24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8556"/>
            <a:r>
              <a:rPr lang="en-US" sz="961" kern="0" dirty="0">
                <a:solidFill>
                  <a:prstClr val="black"/>
                </a:solidFill>
              </a:rPr>
              <a:t>R1_2020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263967-43F4-421F-A73A-D42A5A754305}"/>
              </a:ext>
            </a:extLst>
          </p:cNvPr>
          <p:cNvSpPr/>
          <p:nvPr/>
        </p:nvSpPr>
        <p:spPr>
          <a:xfrm>
            <a:off x="330438" y="6170209"/>
            <a:ext cx="2361544" cy="1444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PRODUCT DETAIL</a:t>
            </a:r>
          </a:p>
          <a:p>
            <a:pPr defTabSz="878556"/>
            <a:endParaRPr lang="en-US" sz="1729" kern="0" dirty="0">
              <a:solidFill>
                <a:prstClr val="white"/>
              </a:solidFill>
            </a:endParaRPr>
          </a:p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• Model #: PC8448RD13</a:t>
            </a:r>
            <a:endParaRPr lang="en-US" sz="1729" kern="0" dirty="0">
              <a:solidFill>
                <a:schemeClr val="bg1"/>
              </a:solidFill>
            </a:endParaRPr>
          </a:p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• SRP: $ </a:t>
            </a:r>
            <a:r>
              <a:rPr lang="en-US" dirty="0">
                <a:solidFill>
                  <a:schemeClr val="bg1"/>
                </a:solidFill>
              </a:rPr>
              <a:t>19.99</a:t>
            </a:r>
            <a:endParaRPr lang="en-US" sz="1729" kern="0" dirty="0">
              <a:solidFill>
                <a:schemeClr val="bg1"/>
              </a:solidFill>
            </a:endParaRPr>
          </a:p>
          <a:p>
            <a:pPr defTabSz="878556"/>
            <a:r>
              <a:rPr lang="en-US" sz="1729" kern="0" dirty="0">
                <a:solidFill>
                  <a:prstClr val="white"/>
                </a:solidFill>
              </a:rPr>
              <a:t>• Invoice Cost: $ </a:t>
            </a:r>
            <a:r>
              <a:rPr lang="en-US" dirty="0">
                <a:solidFill>
                  <a:schemeClr val="bg1"/>
                </a:solidFill>
              </a:rPr>
              <a:t>14.00 </a:t>
            </a:r>
            <a:endParaRPr lang="en-US" sz="1729" kern="0" dirty="0">
              <a:solidFill>
                <a:schemeClr val="bg1"/>
              </a:solidFill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AB1A28C-0C92-4220-93E4-E48EA3A22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216" y="102927"/>
            <a:ext cx="3400367" cy="926459"/>
          </a:xfrm>
          <a:prstGeom prst="rect">
            <a:avLst/>
          </a:prstGeom>
        </p:spPr>
      </p:pic>
      <p:pic>
        <p:nvPicPr>
          <p:cNvPr id="16" name="Picture 5" descr="A picture containing sitting, book, table, food&#10;&#10;Description automatically generated">
            <a:extLst>
              <a:ext uri="{FF2B5EF4-FFF2-40B4-BE49-F238E27FC236}">
                <a16:creationId xmlns:a16="http://schemas.microsoft.com/office/drawing/2014/main" id="{73D4396A-2CA6-4208-963A-922FD9802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09" y="2384151"/>
            <a:ext cx="3137921" cy="31379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762A94-5F99-4E94-8FBD-E2A7F629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42" y="1952294"/>
            <a:ext cx="2518118" cy="35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290</Words>
  <Application>Microsoft Office PowerPoint</Application>
  <PresentationFormat>Custom</PresentationFormat>
  <Paragraphs>90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Cleciane Bordignon</dc:creator>
  <cp:lastModifiedBy>Ryan Klipsch</cp:lastModifiedBy>
  <cp:revision>17</cp:revision>
  <dcterms:created xsi:type="dcterms:W3CDTF">2020-08-27T16:35:01Z</dcterms:created>
  <dcterms:modified xsi:type="dcterms:W3CDTF">2021-08-23T15:26:53Z</dcterms:modified>
</cp:coreProperties>
</file>