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</p:sldIdLst>
  <p:sldSz cx="74676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19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070" y="1596249"/>
            <a:ext cx="6347460" cy="3395698"/>
          </a:xfrm>
        </p:spPr>
        <p:txBody>
          <a:bodyPr anchor="b"/>
          <a:lstStyle>
            <a:lvl1pPr algn="ctr"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5122898"/>
            <a:ext cx="5600700" cy="2354862"/>
          </a:xfrm>
        </p:spPr>
        <p:txBody>
          <a:bodyPr/>
          <a:lstStyle>
            <a:lvl1pPr marL="0" indent="0" algn="ctr">
              <a:buNone/>
              <a:defRPr sz="1960"/>
            </a:lvl1pPr>
            <a:lvl2pPr marL="373395" indent="0" algn="ctr">
              <a:buNone/>
              <a:defRPr sz="1633"/>
            </a:lvl2pPr>
            <a:lvl3pPr marL="746790" indent="0" algn="ctr">
              <a:buNone/>
              <a:defRPr sz="1470"/>
            </a:lvl3pPr>
            <a:lvl4pPr marL="1120186" indent="0" algn="ctr">
              <a:buNone/>
              <a:defRPr sz="1307"/>
            </a:lvl4pPr>
            <a:lvl5pPr marL="1493581" indent="0" algn="ctr">
              <a:buNone/>
              <a:defRPr sz="1307"/>
            </a:lvl5pPr>
            <a:lvl6pPr marL="1866976" indent="0" algn="ctr">
              <a:buNone/>
              <a:defRPr sz="1307"/>
            </a:lvl6pPr>
            <a:lvl7pPr marL="2240371" indent="0" algn="ctr">
              <a:buNone/>
              <a:defRPr sz="1307"/>
            </a:lvl7pPr>
            <a:lvl8pPr marL="2613767" indent="0" algn="ctr">
              <a:buNone/>
              <a:defRPr sz="1307"/>
            </a:lvl8pPr>
            <a:lvl9pPr marL="2987162" indent="0" algn="ctr">
              <a:buNone/>
              <a:defRPr sz="13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66F8-DFA5-4335-BDB6-32956A54C3F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22B8-1A3F-4ECE-940E-E962DD88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8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66F8-DFA5-4335-BDB6-32956A54C3F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22B8-1A3F-4ECE-940E-E962DD88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3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4002" y="519289"/>
            <a:ext cx="1610201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3398" y="519289"/>
            <a:ext cx="4737259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66F8-DFA5-4335-BDB6-32956A54C3F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22B8-1A3F-4ECE-940E-E962DD88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4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66F8-DFA5-4335-BDB6-32956A54C3F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22B8-1A3F-4ECE-940E-E962DD88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4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09" y="2431629"/>
            <a:ext cx="6440805" cy="4057226"/>
          </a:xfrm>
        </p:spPr>
        <p:txBody>
          <a:bodyPr anchor="b"/>
          <a:lstStyle>
            <a:lvl1pPr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509" y="6527239"/>
            <a:ext cx="6440805" cy="2133599"/>
          </a:xfrm>
        </p:spPr>
        <p:txBody>
          <a:bodyPr/>
          <a:lstStyle>
            <a:lvl1pPr marL="0" indent="0">
              <a:buNone/>
              <a:defRPr sz="1960">
                <a:solidFill>
                  <a:schemeClr val="tx1"/>
                </a:solidFill>
              </a:defRPr>
            </a:lvl1pPr>
            <a:lvl2pPr marL="373395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2pPr>
            <a:lvl3pPr marL="74679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3pPr>
            <a:lvl4pPr marL="1120186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493581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1866976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240371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613767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2987162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66F8-DFA5-4335-BDB6-32956A54C3F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22B8-1A3F-4ECE-940E-E962DD88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3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398" y="2596444"/>
            <a:ext cx="317373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0473" y="2596444"/>
            <a:ext cx="317373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66F8-DFA5-4335-BDB6-32956A54C3F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22B8-1A3F-4ECE-940E-E962DD88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8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70" y="519291"/>
            <a:ext cx="6440805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71" y="2390987"/>
            <a:ext cx="3159144" cy="1171786"/>
          </a:xfrm>
        </p:spPr>
        <p:txBody>
          <a:bodyPr anchor="b"/>
          <a:lstStyle>
            <a:lvl1pPr marL="0" indent="0">
              <a:buNone/>
              <a:defRPr sz="1960" b="1"/>
            </a:lvl1pPr>
            <a:lvl2pPr marL="373395" indent="0">
              <a:buNone/>
              <a:defRPr sz="1633" b="1"/>
            </a:lvl2pPr>
            <a:lvl3pPr marL="746790" indent="0">
              <a:buNone/>
              <a:defRPr sz="1470" b="1"/>
            </a:lvl3pPr>
            <a:lvl4pPr marL="1120186" indent="0">
              <a:buNone/>
              <a:defRPr sz="1307" b="1"/>
            </a:lvl4pPr>
            <a:lvl5pPr marL="1493581" indent="0">
              <a:buNone/>
              <a:defRPr sz="1307" b="1"/>
            </a:lvl5pPr>
            <a:lvl6pPr marL="1866976" indent="0">
              <a:buNone/>
              <a:defRPr sz="1307" b="1"/>
            </a:lvl6pPr>
            <a:lvl7pPr marL="2240371" indent="0">
              <a:buNone/>
              <a:defRPr sz="1307" b="1"/>
            </a:lvl7pPr>
            <a:lvl8pPr marL="2613767" indent="0">
              <a:buNone/>
              <a:defRPr sz="1307" b="1"/>
            </a:lvl8pPr>
            <a:lvl9pPr marL="2987162" indent="0">
              <a:buNone/>
              <a:defRPr sz="13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71" y="3562773"/>
            <a:ext cx="315914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80473" y="2390987"/>
            <a:ext cx="3174703" cy="1171786"/>
          </a:xfrm>
        </p:spPr>
        <p:txBody>
          <a:bodyPr anchor="b"/>
          <a:lstStyle>
            <a:lvl1pPr marL="0" indent="0">
              <a:buNone/>
              <a:defRPr sz="1960" b="1"/>
            </a:lvl1pPr>
            <a:lvl2pPr marL="373395" indent="0">
              <a:buNone/>
              <a:defRPr sz="1633" b="1"/>
            </a:lvl2pPr>
            <a:lvl3pPr marL="746790" indent="0">
              <a:buNone/>
              <a:defRPr sz="1470" b="1"/>
            </a:lvl3pPr>
            <a:lvl4pPr marL="1120186" indent="0">
              <a:buNone/>
              <a:defRPr sz="1307" b="1"/>
            </a:lvl4pPr>
            <a:lvl5pPr marL="1493581" indent="0">
              <a:buNone/>
              <a:defRPr sz="1307" b="1"/>
            </a:lvl5pPr>
            <a:lvl6pPr marL="1866976" indent="0">
              <a:buNone/>
              <a:defRPr sz="1307" b="1"/>
            </a:lvl6pPr>
            <a:lvl7pPr marL="2240371" indent="0">
              <a:buNone/>
              <a:defRPr sz="1307" b="1"/>
            </a:lvl7pPr>
            <a:lvl8pPr marL="2613767" indent="0">
              <a:buNone/>
              <a:defRPr sz="1307" b="1"/>
            </a:lvl8pPr>
            <a:lvl9pPr marL="2987162" indent="0">
              <a:buNone/>
              <a:defRPr sz="13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80473" y="3562773"/>
            <a:ext cx="3174703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66F8-DFA5-4335-BDB6-32956A54C3F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22B8-1A3F-4ECE-940E-E962DD88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66F8-DFA5-4335-BDB6-32956A54C3F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22B8-1A3F-4ECE-940E-E962DD88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9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66F8-DFA5-4335-BDB6-32956A54C3F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22B8-1A3F-4ECE-940E-E962DD88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70" y="650240"/>
            <a:ext cx="2408495" cy="2275840"/>
          </a:xfrm>
        </p:spPr>
        <p:txBody>
          <a:bodyPr anchor="b"/>
          <a:lstStyle>
            <a:lvl1pPr>
              <a:defRPr sz="26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702" y="1404340"/>
            <a:ext cx="3780473" cy="6931378"/>
          </a:xfrm>
        </p:spPr>
        <p:txBody>
          <a:bodyPr/>
          <a:lstStyle>
            <a:lvl1pPr>
              <a:defRPr sz="2613"/>
            </a:lvl1pPr>
            <a:lvl2pPr>
              <a:defRPr sz="2287"/>
            </a:lvl2pPr>
            <a:lvl3pPr>
              <a:defRPr sz="1960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70" y="2926080"/>
            <a:ext cx="2408495" cy="5420925"/>
          </a:xfrm>
        </p:spPr>
        <p:txBody>
          <a:bodyPr/>
          <a:lstStyle>
            <a:lvl1pPr marL="0" indent="0">
              <a:buNone/>
              <a:defRPr sz="1307"/>
            </a:lvl1pPr>
            <a:lvl2pPr marL="373395" indent="0">
              <a:buNone/>
              <a:defRPr sz="1143"/>
            </a:lvl2pPr>
            <a:lvl3pPr marL="746790" indent="0">
              <a:buNone/>
              <a:defRPr sz="980"/>
            </a:lvl3pPr>
            <a:lvl4pPr marL="1120186" indent="0">
              <a:buNone/>
              <a:defRPr sz="817"/>
            </a:lvl4pPr>
            <a:lvl5pPr marL="1493581" indent="0">
              <a:buNone/>
              <a:defRPr sz="817"/>
            </a:lvl5pPr>
            <a:lvl6pPr marL="1866976" indent="0">
              <a:buNone/>
              <a:defRPr sz="817"/>
            </a:lvl6pPr>
            <a:lvl7pPr marL="2240371" indent="0">
              <a:buNone/>
              <a:defRPr sz="817"/>
            </a:lvl7pPr>
            <a:lvl8pPr marL="2613767" indent="0">
              <a:buNone/>
              <a:defRPr sz="817"/>
            </a:lvl8pPr>
            <a:lvl9pPr marL="2987162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66F8-DFA5-4335-BDB6-32956A54C3F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22B8-1A3F-4ECE-940E-E962DD88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0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70" y="650240"/>
            <a:ext cx="2408495" cy="2275840"/>
          </a:xfrm>
        </p:spPr>
        <p:txBody>
          <a:bodyPr anchor="b"/>
          <a:lstStyle>
            <a:lvl1pPr>
              <a:defRPr sz="26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74702" y="1404340"/>
            <a:ext cx="3780473" cy="6931378"/>
          </a:xfrm>
        </p:spPr>
        <p:txBody>
          <a:bodyPr anchor="t"/>
          <a:lstStyle>
            <a:lvl1pPr marL="0" indent="0">
              <a:buNone/>
              <a:defRPr sz="2613"/>
            </a:lvl1pPr>
            <a:lvl2pPr marL="373395" indent="0">
              <a:buNone/>
              <a:defRPr sz="2287"/>
            </a:lvl2pPr>
            <a:lvl3pPr marL="746790" indent="0">
              <a:buNone/>
              <a:defRPr sz="1960"/>
            </a:lvl3pPr>
            <a:lvl4pPr marL="1120186" indent="0">
              <a:buNone/>
              <a:defRPr sz="1633"/>
            </a:lvl4pPr>
            <a:lvl5pPr marL="1493581" indent="0">
              <a:buNone/>
              <a:defRPr sz="1633"/>
            </a:lvl5pPr>
            <a:lvl6pPr marL="1866976" indent="0">
              <a:buNone/>
              <a:defRPr sz="1633"/>
            </a:lvl6pPr>
            <a:lvl7pPr marL="2240371" indent="0">
              <a:buNone/>
              <a:defRPr sz="1633"/>
            </a:lvl7pPr>
            <a:lvl8pPr marL="2613767" indent="0">
              <a:buNone/>
              <a:defRPr sz="1633"/>
            </a:lvl8pPr>
            <a:lvl9pPr marL="2987162" indent="0">
              <a:buNone/>
              <a:defRPr sz="16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70" y="2926080"/>
            <a:ext cx="2408495" cy="5420925"/>
          </a:xfrm>
        </p:spPr>
        <p:txBody>
          <a:bodyPr/>
          <a:lstStyle>
            <a:lvl1pPr marL="0" indent="0">
              <a:buNone/>
              <a:defRPr sz="1307"/>
            </a:lvl1pPr>
            <a:lvl2pPr marL="373395" indent="0">
              <a:buNone/>
              <a:defRPr sz="1143"/>
            </a:lvl2pPr>
            <a:lvl3pPr marL="746790" indent="0">
              <a:buNone/>
              <a:defRPr sz="980"/>
            </a:lvl3pPr>
            <a:lvl4pPr marL="1120186" indent="0">
              <a:buNone/>
              <a:defRPr sz="817"/>
            </a:lvl4pPr>
            <a:lvl5pPr marL="1493581" indent="0">
              <a:buNone/>
              <a:defRPr sz="817"/>
            </a:lvl5pPr>
            <a:lvl6pPr marL="1866976" indent="0">
              <a:buNone/>
              <a:defRPr sz="817"/>
            </a:lvl6pPr>
            <a:lvl7pPr marL="2240371" indent="0">
              <a:buNone/>
              <a:defRPr sz="817"/>
            </a:lvl7pPr>
            <a:lvl8pPr marL="2613767" indent="0">
              <a:buNone/>
              <a:defRPr sz="817"/>
            </a:lvl8pPr>
            <a:lvl9pPr marL="2987162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66F8-DFA5-4335-BDB6-32956A54C3F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22B8-1A3F-4ECE-940E-E962DD88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4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398" y="519291"/>
            <a:ext cx="6440805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398" y="2596444"/>
            <a:ext cx="6440805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3398" y="9040144"/>
            <a:ext cx="168021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066F8-DFA5-4335-BDB6-32956A54C3F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3643" y="9040144"/>
            <a:ext cx="252031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3993" y="9040144"/>
            <a:ext cx="168021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222B8-1A3F-4ECE-940E-E962DD88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1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46790" rtl="0" eaLnBrk="1" latinLnBrk="0" hangingPunct="1">
        <a:lnSpc>
          <a:spcPct val="90000"/>
        </a:lnSpc>
        <a:spcBef>
          <a:spcPct val="0"/>
        </a:spcBef>
        <a:buNone/>
        <a:defRPr sz="35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698" indent="-186698" algn="l" defTabSz="746790" rtl="0" eaLnBrk="1" latinLnBrk="0" hangingPunct="1">
        <a:lnSpc>
          <a:spcPct val="90000"/>
        </a:lnSpc>
        <a:spcBef>
          <a:spcPts val="817"/>
        </a:spcBef>
        <a:buFont typeface="Arial" panose="020B0604020202020204" pitchFamily="34" charset="0"/>
        <a:buChar char="•"/>
        <a:defRPr sz="2287" kern="1200">
          <a:solidFill>
            <a:schemeClr val="tx1"/>
          </a:solidFill>
          <a:latin typeface="+mn-lt"/>
          <a:ea typeface="+mn-ea"/>
          <a:cs typeface="+mn-cs"/>
        </a:defRPr>
      </a:lvl1pPr>
      <a:lvl2pPr marL="560093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2pPr>
      <a:lvl3pPr marL="933488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306883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4pPr>
      <a:lvl5pPr marL="1680279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5pPr>
      <a:lvl6pPr marL="2053674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6pPr>
      <a:lvl7pPr marL="2427069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7pPr>
      <a:lvl8pPr marL="2800464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8pPr>
      <a:lvl9pPr marL="3173860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73395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2pPr>
      <a:lvl3pPr marL="746790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86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4pPr>
      <a:lvl5pPr marL="1493581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5pPr>
      <a:lvl6pPr marL="1866976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6pPr>
      <a:lvl7pPr marL="2240371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7pPr>
      <a:lvl8pPr marL="2613767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8pPr>
      <a:lvl9pPr marL="2987162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64DF3E-19CF-4C49-BF52-6C8311E37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871448"/>
              </p:ext>
            </p:extLst>
          </p:nvPr>
        </p:nvGraphicFramePr>
        <p:xfrm>
          <a:off x="166251" y="9065946"/>
          <a:ext cx="7184573" cy="245431"/>
        </p:xfrm>
        <a:graphic>
          <a:graphicData uri="http://schemas.openxmlformats.org/drawingml/2006/table">
            <a:tbl>
              <a:tblPr firstRow="1" bandRow="1"/>
              <a:tblGrid>
                <a:gridCol w="7184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5431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1" dirty="0"/>
                        <a:t>SPECIFICATIONS SUBJECT TO CHANGE WITHOUT NOTICE.</a:t>
                      </a:r>
                    </a:p>
                  </a:txBody>
                  <a:tcPr marL="87854" marR="87854" marT="43927" marB="439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F69BF9-226E-4B67-923B-03ACD85C4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564257"/>
              </p:ext>
            </p:extLst>
          </p:nvPr>
        </p:nvGraphicFramePr>
        <p:xfrm>
          <a:off x="166251" y="6903438"/>
          <a:ext cx="2460072" cy="2105423"/>
        </p:xfrm>
        <a:graphic>
          <a:graphicData uri="http://schemas.openxmlformats.org/drawingml/2006/table">
            <a:tbl>
              <a:tblPr firstCol="1" bandRow="1"/>
              <a:tblGrid>
                <a:gridCol w="1242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827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Wattage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150W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214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Testing Approvals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382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Warranty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 year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A89315-3E33-41EA-9DD4-6830AB225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457712"/>
              </p:ext>
            </p:extLst>
          </p:nvPr>
        </p:nvGraphicFramePr>
        <p:xfrm>
          <a:off x="166251" y="4622791"/>
          <a:ext cx="7184573" cy="2211526"/>
        </p:xfrm>
        <a:graphic>
          <a:graphicData uri="http://schemas.openxmlformats.org/drawingml/2006/table">
            <a:tbl>
              <a:tblPr firstRow="1" firstCol="1" bandRow="1"/>
              <a:tblGrid>
                <a:gridCol w="1228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5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5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5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55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55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55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55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0670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SPECIFICATIONS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Width</a:t>
                      </a:r>
                    </a:p>
                    <a:p>
                      <a:pPr algn="ctr"/>
                      <a:r>
                        <a:rPr lang="en-US" sz="900" dirty="0"/>
                        <a:t>(in</a:t>
                      </a:r>
                      <a:r>
                        <a:rPr lang="en-US" sz="900" baseline="0" dirty="0"/>
                        <a:t>)                (mm)</a:t>
                      </a:r>
                      <a:endParaRPr lang="en-US" sz="900" dirty="0"/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Depth</a:t>
                      </a:r>
                      <a:br>
                        <a:rPr lang="en-US" sz="1100" dirty="0"/>
                      </a:br>
                      <a:r>
                        <a:rPr lang="en-US" sz="900" dirty="0"/>
                        <a:t>(in</a:t>
                      </a:r>
                      <a:r>
                        <a:rPr lang="en-US" sz="900" baseline="0" dirty="0"/>
                        <a:t>)                (mm)</a:t>
                      </a:r>
                      <a:endParaRPr lang="en-US" sz="900" dirty="0"/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Height</a:t>
                      </a:r>
                    </a:p>
                    <a:p>
                      <a:pPr algn="ctr"/>
                      <a:r>
                        <a:rPr lang="en-US" sz="900" dirty="0"/>
                        <a:t>(in</a:t>
                      </a:r>
                      <a:r>
                        <a:rPr lang="en-US" sz="900" baseline="0" dirty="0"/>
                        <a:t>)                (mm)</a:t>
                      </a:r>
                      <a:endParaRPr lang="en-US" sz="900" dirty="0"/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Cube</a:t>
                      </a:r>
                    </a:p>
                    <a:p>
                      <a:pPr algn="ctr"/>
                      <a:r>
                        <a:rPr lang="en-US" sz="900" dirty="0"/>
                        <a:t>(in</a:t>
                      </a:r>
                      <a:r>
                        <a:rPr lang="en-US" sz="900" baseline="0" dirty="0"/>
                        <a:t>)                (mm)</a:t>
                      </a:r>
                      <a:endParaRPr lang="en-US" sz="900" dirty="0"/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Weight</a:t>
                      </a:r>
                      <a:br>
                        <a:rPr lang="en-US" sz="1100" dirty="0"/>
                      </a:br>
                      <a:r>
                        <a:rPr lang="en-US" sz="900" dirty="0"/>
                        <a:t>(lbs.</a:t>
                      </a:r>
                      <a:r>
                        <a:rPr lang="en-US" sz="900" baseline="0" dirty="0"/>
                        <a:t>)                (kg)</a:t>
                      </a:r>
                      <a:endParaRPr lang="en-US" sz="900" dirty="0"/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6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Product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6.7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17.96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45.6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13.27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33.7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8.76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3.98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76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Retail Box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9.13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23.2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16.93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11.3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28.7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9.94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4.52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76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Master Carton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9.65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24.5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17.52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44.5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12.09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30.7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9.94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5.02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76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QTY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76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Case Pack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76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 err="1"/>
                        <a:t>Ti</a:t>
                      </a:r>
                      <a:r>
                        <a:rPr lang="en-US" sz="1100" dirty="0"/>
                        <a:t>-Hi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10/4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E0CA756-E32F-4C3B-9FA7-333723DCC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534360"/>
              </p:ext>
            </p:extLst>
          </p:nvPr>
        </p:nvGraphicFramePr>
        <p:xfrm>
          <a:off x="2678061" y="5950207"/>
          <a:ext cx="4672764" cy="3071864"/>
        </p:xfrm>
        <a:graphic>
          <a:graphicData uri="http://schemas.openxmlformats.org/drawingml/2006/table">
            <a:tbl>
              <a:tblPr firstRow="1" firstCol="1" bandRow="1"/>
              <a:tblGrid>
                <a:gridCol w="4672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449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FEATURES &amp; BENEFITS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7415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Low speed, masticating, 90-110 RPM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Reverse function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Small footprint for easy storage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Quiet operation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Anti-Clog reverse function for fast and smooth juice extraction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BPA free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Includes dishwasher safe pulp and juice container</a:t>
                      </a:r>
                    </a:p>
                    <a:p>
                      <a:pPr marL="171450" marR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0518614-CD56-4ED2-99E0-F382757B9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507593"/>
              </p:ext>
            </p:extLst>
          </p:nvPr>
        </p:nvGraphicFramePr>
        <p:xfrm>
          <a:off x="166255" y="3924103"/>
          <a:ext cx="7184573" cy="718252"/>
        </p:xfrm>
        <a:graphic>
          <a:graphicData uri="http://schemas.openxmlformats.org/drawingml/2006/table">
            <a:tbl>
              <a:tblPr firstRow="1" bandRow="1"/>
              <a:tblGrid>
                <a:gridCol w="1245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458">
                  <a:extLst>
                    <a:ext uri="{9D8B030D-6E8A-4147-A177-3AD203B41FA5}">
                      <a16:colId xmlns:a16="http://schemas.microsoft.com/office/drawing/2014/main" val="3413820473"/>
                    </a:ext>
                  </a:extLst>
                </a:gridCol>
              </a:tblGrid>
              <a:tr h="321760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ITEM</a:t>
                      </a:r>
                      <a:r>
                        <a:rPr lang="en-US" sz="1100" baseline="0" dirty="0"/>
                        <a:t> / INT’L / MODEL #</a:t>
                      </a:r>
                      <a:endParaRPr lang="en-US" sz="1100" dirty="0"/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DESCRIPTION</a:t>
                      </a:r>
                      <a:endParaRPr lang="en-US" sz="1100" dirty="0"/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UPC#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MASTER GTIN#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88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H3000RED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Slow Juicer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737416001641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10037416001649</a:t>
                      </a:r>
                    </a:p>
                  </a:txBody>
                  <a:tcPr marL="9525" marR="9525" marT="952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7844385-7768-4551-BDA7-50BE4D8348FE}"/>
              </a:ext>
            </a:extLst>
          </p:cNvPr>
          <p:cNvSpPr txBox="1"/>
          <p:nvPr/>
        </p:nvSpPr>
        <p:spPr>
          <a:xfrm>
            <a:off x="0" y="1000943"/>
            <a:ext cx="7467600" cy="384419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defTabSz="878556"/>
            <a:endParaRPr lang="en-US" sz="1922" kern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D72AE2-DEC2-48B1-A213-D30C08D38C3D}"/>
              </a:ext>
            </a:extLst>
          </p:cNvPr>
          <p:cNvSpPr/>
          <p:nvPr/>
        </p:nvSpPr>
        <p:spPr>
          <a:xfrm>
            <a:off x="271393" y="9364975"/>
            <a:ext cx="1643827" cy="44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78556"/>
            <a:r>
              <a:rPr lang="en-US" sz="1153" kern="0" dirty="0">
                <a:solidFill>
                  <a:prstClr val="black"/>
                </a:solidFill>
                <a:latin typeface="Calibri" panose="020F0502020204030204"/>
              </a:rPr>
              <a:t>www.omega.com	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8E255-EE38-4D52-96D3-402FD4AAAAF9}"/>
              </a:ext>
            </a:extLst>
          </p:cNvPr>
          <p:cNvSpPr/>
          <p:nvPr/>
        </p:nvSpPr>
        <p:spPr>
          <a:xfrm>
            <a:off x="2291901" y="9399322"/>
            <a:ext cx="2946996" cy="24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78556"/>
            <a:r>
              <a:rPr lang="en-US" sz="1009" i="1" kern="0" dirty="0">
                <a:solidFill>
                  <a:prstClr val="black"/>
                </a:solidFill>
                <a:latin typeface="Calibri" panose="020F0502020204030204"/>
              </a:rPr>
              <a:t>©2020 The Legacy Companies. All Rights Reserved.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8A5311-921A-448F-B0B8-9438D1B4682F}"/>
              </a:ext>
            </a:extLst>
          </p:cNvPr>
          <p:cNvSpPr txBox="1"/>
          <p:nvPr/>
        </p:nvSpPr>
        <p:spPr>
          <a:xfrm>
            <a:off x="6253254" y="9388864"/>
            <a:ext cx="1454925" cy="24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78556"/>
            <a:r>
              <a:rPr lang="en-US" sz="961" kern="0" dirty="0">
                <a:solidFill>
                  <a:prstClr val="black"/>
                </a:solidFill>
                <a:latin typeface="Calibri" panose="020F0502020204030204"/>
              </a:rPr>
              <a:t>R1_2020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361A1D-A581-4EC5-841C-DC7222918D40}"/>
              </a:ext>
            </a:extLst>
          </p:cNvPr>
          <p:cNvSpPr/>
          <p:nvPr/>
        </p:nvSpPr>
        <p:spPr>
          <a:xfrm>
            <a:off x="2479286" y="991160"/>
            <a:ext cx="2509020" cy="388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78556"/>
            <a:r>
              <a:rPr lang="en-US" sz="1922" b="1" kern="0" dirty="0">
                <a:solidFill>
                  <a:prstClr val="white"/>
                </a:solidFill>
              </a:rPr>
              <a:t>H3000RED Slow Juicer</a:t>
            </a:r>
            <a:endParaRPr lang="en-US" sz="1922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Picture 15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0D6C3B8C-17CA-4919-8C68-DE917DA7EA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928" y="190814"/>
            <a:ext cx="2246942" cy="78819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EDC7D3C-FF5E-433E-88DF-5666D8EF0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909" y="1473308"/>
            <a:ext cx="2452396" cy="245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94DA2AA-8B0E-4F5E-9DB6-16C67CA7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110" y="1760843"/>
            <a:ext cx="2100822" cy="190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583ED1-D282-4356-8435-4EADA0D7D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297" y="7746421"/>
            <a:ext cx="478834" cy="587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6CBC7A-9C7E-48B0-9148-EB98E6705B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527" y="7297801"/>
            <a:ext cx="588373" cy="39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3D4B30-E0B3-411C-B0A0-949AB8699729}"/>
              </a:ext>
            </a:extLst>
          </p:cNvPr>
          <p:cNvSpPr txBox="1"/>
          <p:nvPr/>
        </p:nvSpPr>
        <p:spPr>
          <a:xfrm>
            <a:off x="0" y="1000943"/>
            <a:ext cx="7467600" cy="384419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878556"/>
            <a:r>
              <a:rPr lang="en-US" sz="1922" b="1" kern="0" dirty="0">
                <a:solidFill>
                  <a:prstClr val="white"/>
                </a:solidFill>
              </a:rPr>
              <a:t>H3000RED  Slow Juicer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2D8-EC9C-47CE-BDC6-A41FC0546C6C}"/>
              </a:ext>
            </a:extLst>
          </p:cNvPr>
          <p:cNvSpPr/>
          <p:nvPr/>
        </p:nvSpPr>
        <p:spPr>
          <a:xfrm>
            <a:off x="193279" y="5956064"/>
            <a:ext cx="2536056" cy="3055737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78556"/>
            <a:endParaRPr lang="en-US" sz="1729" kern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805D2D-300B-4DFC-BA9A-54B991C1FD29}"/>
              </a:ext>
            </a:extLst>
          </p:cNvPr>
          <p:cNvGraphicFramePr>
            <a:graphicFrameLocks noGrp="1"/>
          </p:cNvGraphicFramePr>
          <p:nvPr/>
        </p:nvGraphicFramePr>
        <p:xfrm>
          <a:off x="193279" y="9065945"/>
          <a:ext cx="6982623" cy="251351"/>
        </p:xfrm>
        <a:graphic>
          <a:graphicData uri="http://schemas.openxmlformats.org/drawingml/2006/table">
            <a:tbl>
              <a:tblPr firstRow="1" bandRow="1"/>
              <a:tblGrid>
                <a:gridCol w="6982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351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1" dirty="0"/>
                        <a:t>SPECIFICATIONS SUBJECT TO CHANGE WITHOUT NOTICE.</a:t>
                      </a:r>
                    </a:p>
                  </a:txBody>
                  <a:tcPr marL="87854" marR="87854" marT="43927" marB="439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68117F-D3C0-415A-85AA-6D476855B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57534"/>
              </p:ext>
            </p:extLst>
          </p:nvPr>
        </p:nvGraphicFramePr>
        <p:xfrm>
          <a:off x="2767735" y="5950207"/>
          <a:ext cx="4408167" cy="3071864"/>
        </p:xfrm>
        <a:graphic>
          <a:graphicData uri="http://schemas.openxmlformats.org/drawingml/2006/table">
            <a:tbl>
              <a:tblPr firstRow="1" firstCol="1" bandRow="1"/>
              <a:tblGrid>
                <a:gridCol w="4408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449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FEATURES &amp; BENEFITS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7415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Low speed, masticating, 90-110 RPM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Reverse function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Small footprint for easy storage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Quiet operation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Anti-Clog reverse function for fast and smooth juice extraction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BPA free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Includes dishwasher safe pulp and juice container</a:t>
                      </a:r>
                    </a:p>
                    <a:p>
                      <a:pPr marL="171450" marR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4E882DB-16A3-4899-97BE-C862DD7175A7}"/>
              </a:ext>
            </a:extLst>
          </p:cNvPr>
          <p:cNvSpPr/>
          <p:nvPr/>
        </p:nvSpPr>
        <p:spPr>
          <a:xfrm>
            <a:off x="271393" y="9364975"/>
            <a:ext cx="1643827" cy="44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78556"/>
            <a:r>
              <a:rPr lang="en-US" sz="1153" kern="0" dirty="0">
                <a:solidFill>
                  <a:prstClr val="black"/>
                </a:solidFill>
              </a:rPr>
              <a:t>www.omega.com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D3343E-DB19-4485-8067-36746C338280}"/>
              </a:ext>
            </a:extLst>
          </p:cNvPr>
          <p:cNvSpPr/>
          <p:nvPr/>
        </p:nvSpPr>
        <p:spPr>
          <a:xfrm>
            <a:off x="2291901" y="9399322"/>
            <a:ext cx="2946996" cy="24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78556"/>
            <a:r>
              <a:rPr lang="en-US" sz="1009" i="1" kern="0" dirty="0">
                <a:solidFill>
                  <a:prstClr val="black"/>
                </a:solidFill>
              </a:rPr>
              <a:t>©2020 The Legacy Companies. All Rights Reserved.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381CCE-8A6A-4AB6-9B2E-53C97A8CCEA9}"/>
              </a:ext>
            </a:extLst>
          </p:cNvPr>
          <p:cNvSpPr txBox="1"/>
          <p:nvPr/>
        </p:nvSpPr>
        <p:spPr>
          <a:xfrm>
            <a:off x="6253254" y="9388864"/>
            <a:ext cx="1454925" cy="24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78556"/>
            <a:r>
              <a:rPr lang="en-US" sz="961" kern="0" dirty="0">
                <a:solidFill>
                  <a:prstClr val="black"/>
                </a:solidFill>
              </a:rPr>
              <a:t>R1_2020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263967-43F4-421F-A73A-D42A5A754305}"/>
              </a:ext>
            </a:extLst>
          </p:cNvPr>
          <p:cNvSpPr/>
          <p:nvPr/>
        </p:nvSpPr>
        <p:spPr>
          <a:xfrm>
            <a:off x="330438" y="6170209"/>
            <a:ext cx="2348720" cy="1433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78556"/>
            <a:r>
              <a:rPr lang="en-US" sz="1729" kern="0" dirty="0">
                <a:solidFill>
                  <a:prstClr val="white"/>
                </a:solidFill>
              </a:rPr>
              <a:t>PRODUCT DETAIL</a:t>
            </a:r>
          </a:p>
          <a:p>
            <a:pPr defTabSz="878556"/>
            <a:endParaRPr lang="en-US" sz="1729" kern="0" dirty="0">
              <a:solidFill>
                <a:prstClr val="white"/>
              </a:solidFill>
            </a:endParaRPr>
          </a:p>
          <a:p>
            <a:pPr defTabSz="878556"/>
            <a:r>
              <a:rPr lang="en-US" sz="1729" kern="0" dirty="0">
                <a:solidFill>
                  <a:prstClr val="white"/>
                </a:solidFill>
              </a:rPr>
              <a:t>• Model #: H3000RED</a:t>
            </a:r>
            <a:endParaRPr lang="en-US" sz="1729" kern="0" dirty="0">
              <a:solidFill>
                <a:schemeClr val="bg1"/>
              </a:solidFill>
            </a:endParaRPr>
          </a:p>
          <a:p>
            <a:pPr defTabSz="878556"/>
            <a:r>
              <a:rPr lang="en-US" sz="1729" kern="0" dirty="0">
                <a:solidFill>
                  <a:prstClr val="white"/>
                </a:solidFill>
              </a:rPr>
              <a:t>• SRP: $ 149.99</a:t>
            </a:r>
            <a:endParaRPr lang="en-US" sz="1729" kern="0" dirty="0">
              <a:solidFill>
                <a:schemeClr val="bg1"/>
              </a:solidFill>
            </a:endParaRPr>
          </a:p>
          <a:p>
            <a:pPr defTabSz="878556"/>
            <a:r>
              <a:rPr lang="en-US" sz="1729" kern="0" dirty="0">
                <a:solidFill>
                  <a:prstClr val="white"/>
                </a:solidFill>
              </a:rPr>
              <a:t>• Invoice Cost: $ </a:t>
            </a:r>
            <a:r>
              <a:rPr lang="en-US" dirty="0">
                <a:solidFill>
                  <a:schemeClr val="bg1"/>
                </a:solidFill>
              </a:rPr>
              <a:t>105.00</a:t>
            </a:r>
            <a:endParaRPr lang="en-US" sz="1729" kern="0" dirty="0">
              <a:solidFill>
                <a:schemeClr val="bg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F57C067-3409-4964-966F-5A25825BB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979" y="1873518"/>
            <a:ext cx="3777844" cy="377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A34788C0-203E-477C-8024-34E591AC12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928" y="190814"/>
            <a:ext cx="2246942" cy="788193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AFCA76A-3F45-4155-9E3C-15E2C028C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861" y="2641353"/>
            <a:ext cx="2745760" cy="274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22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1378</TotalTime>
  <Words>244</Words>
  <Application>Microsoft Office PowerPoint</Application>
  <PresentationFormat>Custom</PresentationFormat>
  <Paragraphs>88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Cleciane Bordignon</dc:creator>
  <cp:lastModifiedBy>Ryan Klipsch</cp:lastModifiedBy>
  <cp:revision>8</cp:revision>
  <dcterms:created xsi:type="dcterms:W3CDTF">2020-08-27T20:38:14Z</dcterms:created>
  <dcterms:modified xsi:type="dcterms:W3CDTF">2021-08-23T15:24:37Z</dcterms:modified>
</cp:coreProperties>
</file>