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8" r:id="rId1"/>
    <p:sldMasterId id="2147483714" r:id="rId2"/>
  </p:sldMasterIdLst>
  <p:notesMasterIdLst>
    <p:notesMasterId r:id="rId14"/>
  </p:notesMasterIdLst>
  <p:handoutMasterIdLst>
    <p:handoutMasterId r:id="rId15"/>
  </p:handoutMasterIdLst>
  <p:sldIdLst>
    <p:sldId id="256" r:id="rId3"/>
    <p:sldId id="291" r:id="rId4"/>
    <p:sldId id="273" r:id="rId5"/>
    <p:sldId id="275" r:id="rId6"/>
    <p:sldId id="276" r:id="rId7"/>
    <p:sldId id="277" r:id="rId8"/>
    <p:sldId id="297" r:id="rId9"/>
    <p:sldId id="296" r:id="rId10"/>
    <p:sldId id="293" r:id="rId11"/>
    <p:sldId id="294" r:id="rId12"/>
    <p:sldId id="295" r:id="rId1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76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354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530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706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884" algn="l" defTabSz="457176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060" algn="l" defTabSz="457176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236" algn="l" defTabSz="457176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413" algn="l" defTabSz="457176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41">
          <p15:clr>
            <a:srgbClr val="A4A3A4"/>
          </p15:clr>
        </p15:guide>
        <p15:guide id="2" pos="6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B"/>
    <a:srgbClr val="221219"/>
    <a:srgbClr val="BDC0BF"/>
    <a:srgbClr val="FAF8F7"/>
    <a:srgbClr val="F5BE1B"/>
    <a:srgbClr val="F2BC1B"/>
    <a:srgbClr val="B51026"/>
    <a:srgbClr val="F7C01C"/>
    <a:srgbClr val="F5DA16"/>
    <a:srgbClr val="F4D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4671" autoAdjust="0"/>
  </p:normalViewPr>
  <p:slideViewPr>
    <p:cSldViewPr snapToGrid="0">
      <p:cViewPr varScale="1">
        <p:scale>
          <a:sx n="77" d="100"/>
          <a:sy n="77" d="100"/>
        </p:scale>
        <p:origin x="2094" y="90"/>
      </p:cViewPr>
      <p:guideLst>
        <p:guide orient="horz" pos="4541"/>
        <p:guide pos="68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889217827263799"/>
          <c:y val="0"/>
          <c:w val="0.34912724532480299"/>
          <c:h val="0.897314595540994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C3C3B"/>
            </a:solidFill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GLASS</c:v>
                </c:pt>
                <c:pt idx="1">
                  <c:v>ORGANICS (FOOD)</c:v>
                </c:pt>
                <c:pt idx="2">
                  <c:v>ALUMINUM CANS</c:v>
                </c:pt>
                <c:pt idx="3">
                  <c:v>PLASTICS</c:v>
                </c:pt>
                <c:pt idx="4">
                  <c:v>PAPER</c:v>
                </c:pt>
                <c:pt idx="5">
                  <c:v>LANDFILL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6.9</c:v>
                </c:pt>
                <c:pt idx="2">
                  <c:v>2.2999999999999998</c:v>
                </c:pt>
                <c:pt idx="3">
                  <c:v>1.5</c:v>
                </c:pt>
                <c:pt idx="4">
                  <c:v>24.6</c:v>
                </c:pt>
                <c:pt idx="5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22-48B2-84D4-1D93E0196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1990528"/>
        <c:axId val="31992064"/>
      </c:barChart>
      <c:catAx>
        <c:axId val="319905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anchor="ctr" anchorCtr="1"/>
          <a:lstStyle/>
          <a:p>
            <a:pPr>
              <a:defRPr sz="2400" b="1" i="0" normalizeH="0" baseline="0">
                <a:solidFill>
                  <a:schemeClr val="bg1"/>
                </a:solidFill>
                <a:latin typeface="BentonSans Medium"/>
              </a:defRPr>
            </a:pPr>
            <a:endParaRPr lang="en-US"/>
          </a:p>
        </c:txPr>
        <c:crossAx val="31992064"/>
        <c:crosses val="autoZero"/>
        <c:auto val="1"/>
        <c:lblAlgn val="ctr"/>
        <c:lblOffset val="100"/>
        <c:noMultiLvlLbl val="0"/>
      </c:catAx>
      <c:valAx>
        <c:axId val="3199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990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6.7000000000000004E-2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7-4701-AD2D-34A3212B5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31860224"/>
        <c:axId val="31861760"/>
      </c:barChart>
      <c:catAx>
        <c:axId val="318602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1861760"/>
        <c:crossesAt val="0"/>
        <c:auto val="1"/>
        <c:lblAlgn val="ctr"/>
        <c:lblOffset val="100"/>
        <c:noMultiLvlLbl val="0"/>
      </c:catAx>
      <c:valAx>
        <c:axId val="31861760"/>
        <c:scaling>
          <c:orientation val="minMax"/>
          <c:max val="1"/>
          <c:min val="0"/>
        </c:scaling>
        <c:delete val="1"/>
        <c:axPos val="l"/>
        <c:numFmt formatCode="0.00%" sourceLinked="1"/>
        <c:majorTickMark val="out"/>
        <c:minorTickMark val="none"/>
        <c:tickLblPos val="nextTo"/>
        <c:crossAx val="31860224"/>
        <c:crosses val="autoZero"/>
        <c:crossBetween val="between"/>
        <c:majorUnit val="0.1"/>
        <c:minorUnit val="0.0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AED29-F551-F249-B91E-B5E407BFE747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431A4-E5C7-C340-B13F-3106B7F69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94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6146-3CB8-4141-BC60-69DB3371B938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9D6B7-8278-4494-9D54-45637ADF80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18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click on charts to update data</a:t>
            </a:r>
            <a:r>
              <a:rPr lang="en-US" baseline="0" dirty="0"/>
              <a:t> </a:t>
            </a:r>
            <a:r>
              <a:rPr lang="en-US" baseline="0"/>
              <a:t>in Excel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D6B7-8278-4494-9D54-45637ADF806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29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6280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2291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ND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425295" y="859266"/>
            <a:ext cx="7998704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281350" y="3468352"/>
            <a:ext cx="5394360" cy="452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RECYCLING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r>
              <a:rPr lang="en-US" dirty="0"/>
              <a:t>WASTE AUDIT </a:t>
            </a:r>
            <a:br>
              <a:rPr lang="en-US" dirty="0"/>
            </a:br>
            <a:r>
              <a:rPr lang="en-US" dirty="0"/>
              <a:t>RESULTS</a:t>
            </a:r>
          </a:p>
          <a:p>
            <a:r>
              <a:rPr lang="en-US" dirty="0"/>
              <a:t>NEW SYSTEM INTRODUCTION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425295" y="859266"/>
            <a:ext cx="7998704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281350" y="3468352"/>
            <a:ext cx="5394360" cy="452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42950" indent="-742950">
              <a:spcBef>
                <a:spcPts val="4272"/>
              </a:spcBef>
              <a:buFont typeface="+mj-lt"/>
              <a:buAutoNum type="arabicPeriod"/>
              <a:defRPr sz="2800" b="0" i="0">
                <a:latin typeface="BentonSans Medium"/>
                <a:cs typeface="BentonSans Medium"/>
              </a:defRPr>
            </a:lvl1pPr>
          </a:lstStyle>
          <a:p>
            <a:r>
              <a:rPr lang="en-US" dirty="0"/>
              <a:t>RECYCLING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r>
              <a:rPr lang="en-US" dirty="0"/>
              <a:t>WASTE AUDIT </a:t>
            </a:r>
            <a:br>
              <a:rPr lang="en-US" dirty="0"/>
            </a:br>
            <a:r>
              <a:rPr lang="en-US" dirty="0"/>
              <a:t>RESULTS</a:t>
            </a:r>
          </a:p>
          <a:p>
            <a:r>
              <a:rPr lang="en-US" dirty="0"/>
              <a:t>NEW SYSTEM INTRODUCTION</a:t>
            </a:r>
          </a:p>
        </p:txBody>
      </p:sp>
    </p:spTree>
    <p:extLst>
      <p:ext uri="{BB962C8B-B14F-4D97-AF65-F5344CB8AC3E}">
        <p14:creationId xmlns:p14="http://schemas.microsoft.com/office/powerpoint/2010/main" val="414388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89_powerpoint sample_pages4 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76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53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706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8955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432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909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387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864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040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216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394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570" indent="-571471" algn="l" rtl="0" eaLnBrk="1" fontAlgn="base" hangingPunct="1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0089_Agenda Image 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228"/>
            <a:ext cx="13004800" cy="714397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2481238"/>
            <a:ext cx="4796512" cy="6242904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350" y="3468352"/>
            <a:ext cx="5394360" cy="452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RECYCLING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r>
              <a:rPr lang="en-US" dirty="0"/>
              <a:t>WASTE AUDIT </a:t>
            </a:r>
            <a:br>
              <a:rPr lang="en-US" dirty="0"/>
            </a:br>
            <a:r>
              <a:rPr lang="en-US" dirty="0"/>
              <a:t>RESULTS</a:t>
            </a:r>
          </a:p>
          <a:p>
            <a:r>
              <a:rPr lang="en-US" dirty="0"/>
              <a:t>NEW SYSTEM INTRODUCTION</a:t>
            </a:r>
          </a:p>
          <a:p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425295" y="859266"/>
            <a:ext cx="7998704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23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1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C3C3B"/>
          </a:solidFill>
          <a:latin typeface="BentonSans Bold"/>
          <a:ea typeface="+mj-ea"/>
          <a:cs typeface="+mj-cs"/>
        </a:defRPr>
      </a:lvl1pPr>
    </p:titleStyle>
    <p:bodyStyle>
      <a:lvl1pPr marL="514350" marR="0" indent="-512064" algn="l" defTabSz="914400" rtl="0" eaLnBrk="1" fontAlgn="auto" latinLnBrk="0" hangingPunct="1">
        <a:lnSpc>
          <a:spcPct val="100000"/>
        </a:lnSpc>
        <a:spcBef>
          <a:spcPts val="4272"/>
        </a:spcBef>
        <a:spcAft>
          <a:spcPts val="0"/>
        </a:spcAft>
        <a:buClr>
          <a:srgbClr val="3C3C3B"/>
        </a:buClr>
        <a:buSzTx/>
        <a:buFont typeface="+mj-lt"/>
        <a:buAutoNum type="arabicPeriod"/>
        <a:tabLst/>
        <a:defRPr sz="2800" b="0" i="0" kern="1200">
          <a:solidFill>
            <a:srgbClr val="3C3C3B"/>
          </a:solidFill>
          <a:latin typeface="BentonSans Medium"/>
          <a:ea typeface="+mn-ea"/>
          <a:cs typeface="BentonSans Medium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BentonSans Bold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entonSans Bold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BentonSans Bold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BentonSans Bold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507980" y="1778045"/>
            <a:ext cx="4356913" cy="2198131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734705" y="255781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39598" y="7219802"/>
            <a:ext cx="4991890" cy="76186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4000" dirty="0">
                <a:solidFill>
                  <a:srgbClr val="3C3C3B"/>
                </a:solidFill>
                <a:latin typeface="BentonSans Bold"/>
                <a:cs typeface="BentonSans Bold"/>
              </a:rPr>
              <a:t>BUILDING NAME</a:t>
            </a:r>
            <a:endParaRPr lang="en-GB" sz="4000" dirty="0">
              <a:solidFill>
                <a:srgbClr val="3C3C3B"/>
              </a:solidFill>
              <a:latin typeface="BentonSans Bold"/>
              <a:cs typeface="BentonSans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3370" y="9493330"/>
            <a:ext cx="4676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BentonSans Light"/>
                <a:cs typeface="BentonSans Light"/>
              </a:rPr>
              <a:t>© 2016 Rubbermaid Commercial Products LLC</a:t>
            </a:r>
          </a:p>
        </p:txBody>
      </p:sp>
    </p:spTree>
    <p:extLst>
      <p:ext uri="{BB962C8B-B14F-4D97-AF65-F5344CB8AC3E}">
        <p14:creationId xmlns:p14="http://schemas.microsoft.com/office/powerpoint/2010/main" val="382801448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2032051"/>
            <a:ext cx="13004800" cy="7161025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pic>
        <p:nvPicPr>
          <p:cNvPr id="18" name="Picture 17" descr="FG9W2773BLUE_BruteRollout_00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3" y="2438400"/>
            <a:ext cx="2438400" cy="2438400"/>
          </a:xfrm>
          <a:prstGeom prst="rect">
            <a:avLst/>
          </a:prstGeom>
        </p:spPr>
      </p:pic>
      <p:pic>
        <p:nvPicPr>
          <p:cNvPr id="16" name="Picture 15" descr="FG130573BLUE_RecyclingTiltTruck_001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29" y="2808641"/>
            <a:ext cx="2438400" cy="2438400"/>
          </a:xfrm>
          <a:prstGeom prst="rect">
            <a:avLst/>
          </a:prstGeom>
        </p:spPr>
      </p:pic>
      <p:pic>
        <p:nvPicPr>
          <p:cNvPr id="19" name="Picture 18" descr="FG264307BLUE_Brute_Recyc_001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69" y="2290684"/>
            <a:ext cx="2886409" cy="2886409"/>
          </a:xfrm>
          <a:prstGeom prst="rect">
            <a:avLst/>
          </a:prstGeom>
        </p:spPr>
      </p:pic>
      <p:pic>
        <p:nvPicPr>
          <p:cNvPr id="20" name="Picture 19" descr="FG295673BLUE_DsksdeRec_SideBin_001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691" y="3075493"/>
            <a:ext cx="1918156" cy="1918156"/>
          </a:xfrm>
          <a:prstGeom prst="rect">
            <a:avLst/>
          </a:prstGeom>
        </p:spPr>
      </p:pic>
      <p:pic>
        <p:nvPicPr>
          <p:cNvPr id="21" name="Picture 20" descr="FG295673BLUE_RecyclingContainer_001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03" y="5839691"/>
            <a:ext cx="2438400" cy="2438400"/>
          </a:xfrm>
          <a:prstGeom prst="rect">
            <a:avLst/>
          </a:prstGeom>
        </p:spPr>
      </p:pic>
      <p:pic>
        <p:nvPicPr>
          <p:cNvPr id="22" name="Picture 21" descr="FG295773BLUE_Deskside_Lrg_001_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82" y="5733862"/>
            <a:ext cx="2438400" cy="2438400"/>
          </a:xfrm>
          <a:prstGeom prst="rect">
            <a:avLst/>
          </a:prstGeom>
        </p:spPr>
      </p:pic>
      <p:pic>
        <p:nvPicPr>
          <p:cNvPr id="23" name="Picture 22" descr="FG354007BLUE_SlimJim_SnglStrLid_001_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61" y="5733862"/>
            <a:ext cx="2438400" cy="2438400"/>
          </a:xfrm>
          <a:prstGeom prst="rect">
            <a:avLst/>
          </a:prstGeom>
        </p:spPr>
      </p:pic>
      <p:sp>
        <p:nvSpPr>
          <p:cNvPr id="29" name="Title 4"/>
          <p:cNvSpPr txBox="1">
            <a:spLocks/>
          </p:cNvSpPr>
          <p:nvPr/>
        </p:nvSpPr>
        <p:spPr>
          <a:xfrm>
            <a:off x="5006975" y="293084"/>
            <a:ext cx="7997825" cy="1204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C3C3B"/>
                </a:solidFill>
                <a:latin typeface="BentonSans Bold"/>
                <a:ea typeface="+mj-ea"/>
                <a:cs typeface="+mj-cs"/>
              </a:defRPr>
            </a:lvl1pPr>
          </a:lstStyle>
          <a:p>
            <a:r>
              <a:rPr lang="en-US" sz="4800" dirty="0"/>
              <a:t>REFERENCE </a:t>
            </a:r>
            <a:br>
              <a:rPr lang="en-US" sz="4800" dirty="0"/>
            </a:br>
            <a:r>
              <a:rPr lang="en-US" sz="4800" dirty="0"/>
              <a:t>IMAGES FOR SLIDE 7 </a:t>
            </a:r>
            <a:endParaRPr lang="en-GB" sz="4800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7" name="Picture 16" descr="FG354060BLA-rcp-slim-jim-23g-black-narrow-angl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44" y="5797620"/>
            <a:ext cx="1447504" cy="237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7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2032051"/>
            <a:ext cx="13004800" cy="7161025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6975" y="293084"/>
            <a:ext cx="7997825" cy="1204143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REFERENCE </a:t>
            </a:r>
            <a:br>
              <a:rPr lang="en-US" sz="4800" dirty="0"/>
            </a:br>
            <a:r>
              <a:rPr lang="en-US" sz="4800" dirty="0"/>
              <a:t>IMAGES FOR SLIDE 7 </a:t>
            </a:r>
            <a:endParaRPr lang="en-GB" sz="4800" dirty="0"/>
          </a:p>
        </p:txBody>
      </p:sp>
      <p:pic>
        <p:nvPicPr>
          <p:cNvPr id="17" name="Picture 16" descr="FGS3ETHGRPL-rcp-refuse-classics-s3-hammertone-charcoal-prim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78" y="2584522"/>
            <a:ext cx="2438400" cy="2438400"/>
          </a:xfrm>
          <a:prstGeom prst="rect">
            <a:avLst/>
          </a:prstGeom>
        </p:spPr>
      </p:pic>
      <p:pic>
        <p:nvPicPr>
          <p:cNvPr id="20" name="Picture 19" descr="FGS3SSTSSPL-rcp-refuse-classics-s3-stainless-steel-pri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38" y="2584522"/>
            <a:ext cx="2438400" cy="2438400"/>
          </a:xfrm>
          <a:prstGeom prst="rect">
            <a:avLst/>
          </a:prstGeom>
        </p:spPr>
      </p:pic>
      <p:pic>
        <p:nvPicPr>
          <p:cNvPr id="22" name="Picture 21" descr="rcp-decorative-refuse-configure-gray-stenni-2-stream-15gal-and-23gal-silo-angle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99" y="2549806"/>
            <a:ext cx="2438400" cy="2438400"/>
          </a:xfrm>
          <a:prstGeom prst="rect">
            <a:avLst/>
          </a:prstGeom>
        </p:spPr>
      </p:pic>
      <p:pic>
        <p:nvPicPr>
          <p:cNvPr id="24" name="Picture 23" descr="rcp-decorative-refuse-configure-gray-stenni-4-stream-15gal-silo-primary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78" y="5871441"/>
            <a:ext cx="2438400" cy="2438400"/>
          </a:xfrm>
          <a:prstGeom prst="rect">
            <a:avLst/>
          </a:prstGeom>
        </p:spPr>
      </p:pic>
      <p:pic>
        <p:nvPicPr>
          <p:cNvPr id="26" name="Picture 25" descr="rcp-decorative-refuse-configure-gray-stenni-4-stream-15gal-silo-primary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73" y="5871441"/>
            <a:ext cx="2438400" cy="2438400"/>
          </a:xfrm>
          <a:prstGeom prst="rect">
            <a:avLst/>
          </a:prstGeom>
        </p:spPr>
      </p:pic>
      <p:pic>
        <p:nvPicPr>
          <p:cNvPr id="28" name="Picture 27" descr="rcp-decorative-refuse-configure-gray-stenni-4-stream-15gal-silo-primar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68" y="5871441"/>
            <a:ext cx="2438400" cy="24384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93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81350" y="3468352"/>
            <a:ext cx="5394360" cy="4523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marR="0" indent="-512064" algn="l" defTabSz="914400" rtl="0" eaLnBrk="1" fontAlgn="auto" latinLnBrk="0" hangingPunct="1">
              <a:lnSpc>
                <a:spcPct val="100000"/>
              </a:lnSpc>
              <a:spcBef>
                <a:spcPts val="4272"/>
              </a:spcBef>
              <a:spcAft>
                <a:spcPts val="0"/>
              </a:spcAft>
              <a:buClr>
                <a:srgbClr val="3C3C3B"/>
              </a:buClr>
              <a:buSzTx/>
              <a:buFont typeface="+mj-lt"/>
              <a:buAutoNum type="arabicPeriod"/>
              <a:tabLst/>
              <a:defRPr sz="2800" b="0" i="0" kern="1200">
                <a:solidFill>
                  <a:srgbClr val="3C3C3B"/>
                </a:solidFill>
                <a:latin typeface="BentonSans Medium"/>
                <a:ea typeface="+mn-ea"/>
                <a:cs typeface="BentonSans Medium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RECYCLING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r>
              <a:rPr lang="en-US" dirty="0"/>
              <a:t>WASTE AUDIT </a:t>
            </a:r>
            <a:br>
              <a:rPr lang="en-US" dirty="0"/>
            </a:br>
            <a:r>
              <a:rPr lang="en-US" dirty="0"/>
              <a:t>RESULTS</a:t>
            </a:r>
          </a:p>
          <a:p>
            <a:r>
              <a:rPr lang="en-US" dirty="0"/>
              <a:t>NEW SYSTEM INTRODUCTION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096" y="1005344"/>
            <a:ext cx="7998704" cy="501922"/>
          </a:xfrm>
        </p:spPr>
        <p:txBody>
          <a:bodyPr/>
          <a:lstStyle/>
          <a:p>
            <a:r>
              <a:rPr lang="en-US" sz="48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25187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6975" y="293812"/>
            <a:ext cx="7997825" cy="1213454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WHY RECYCLE?</a:t>
            </a:r>
            <a:endParaRPr lang="en-GB" sz="4800" b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2032051"/>
            <a:ext cx="13004800" cy="7161025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pic>
        <p:nvPicPr>
          <p:cNvPr id="4" name="Picture 3" descr="80089_Recycling_Infographic_Jr Adjustments for PPT_v03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155"/>
            <a:ext cx="13004800" cy="71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42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975" y="1058257"/>
            <a:ext cx="7997825" cy="449009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WASTE AUDIT RESULTS</a:t>
            </a:r>
            <a:endParaRPr lang="en-GB" sz="48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2779079"/>
            <a:ext cx="13004800" cy="501115"/>
            <a:chOff x="0" y="2199959"/>
            <a:chExt cx="13004800" cy="501115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2199959"/>
              <a:ext cx="13004800" cy="501115"/>
            </a:xfrm>
            <a:prstGeom prst="rect">
              <a:avLst/>
            </a:prstGeom>
            <a:solidFill>
              <a:srgbClr val="BDC0B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ntonSans Bold"/>
                <a:sym typeface="Gill Sans" charset="0"/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384175" y="2239525"/>
              <a:ext cx="2074545" cy="449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rgbClr val="3C3C3B"/>
                  </a:solidFill>
                  <a:latin typeface="BentonSans Bold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solidFill>
                    <a:schemeClr val="tx1"/>
                  </a:solidFill>
                </a:rPr>
                <a:t>STREAMS</a:t>
              </a:r>
              <a:endParaRPr lang="en-GB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4834255" y="2239525"/>
              <a:ext cx="3791585" cy="449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rgbClr val="3C3C3B"/>
                  </a:solidFill>
                  <a:latin typeface="BentonSans Bold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solidFill>
                    <a:schemeClr val="tx1"/>
                  </a:solidFill>
                </a:rPr>
                <a:t>AVG. WEIGHT </a:t>
              </a:r>
              <a:r>
                <a:rPr lang="en-US" sz="1500" dirty="0">
                  <a:solidFill>
                    <a:schemeClr val="tx1"/>
                  </a:solidFill>
                </a:rPr>
                <a:t>(IN LBS.)</a:t>
              </a:r>
              <a:endParaRPr lang="en-GB" sz="1500" dirty="0">
                <a:solidFill>
                  <a:schemeClr val="tx1"/>
                </a:solidFill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8796655" y="2239525"/>
              <a:ext cx="2003425" cy="449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rgbClr val="3C3C3B"/>
                  </a:solidFill>
                  <a:latin typeface="BentonSans Bold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CURRENT</a:t>
              </a:r>
              <a:endParaRPr lang="en-GB" sz="2400" dirty="0">
                <a:solidFill>
                  <a:schemeClr val="tx1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10930255" y="2239525"/>
              <a:ext cx="2074545" cy="4490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rgbClr val="3C3C3B"/>
                  </a:solidFill>
                  <a:latin typeface="BentonSans Bold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FUTURE</a:t>
              </a:r>
              <a:endParaRPr lang="en-GB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10869295" y="2766539"/>
            <a:ext cx="0" cy="4447061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 bwMode="auto">
          <a:xfrm>
            <a:off x="4140200" y="3352800"/>
            <a:ext cx="4542747" cy="3867861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-14919" y="3352800"/>
            <a:ext cx="4060301" cy="3867861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0" y="3485048"/>
            <a:ext cx="4044950" cy="32495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solidFill>
                  <a:srgbClr val="FFFFFF"/>
                </a:solidFill>
              </a:ln>
              <a:solidFill>
                <a:srgbClr val="3C3C3B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0" y="4133744"/>
            <a:ext cx="4044950" cy="32495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solidFill>
                  <a:srgbClr val="FFFFFF"/>
                </a:solidFill>
              </a:ln>
              <a:solidFill>
                <a:srgbClr val="3C3C3B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0" y="4782440"/>
            <a:ext cx="4044950" cy="32495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solidFill>
                  <a:srgbClr val="FFFFFF"/>
                </a:solidFill>
              </a:ln>
              <a:solidFill>
                <a:srgbClr val="3C3C3B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431136"/>
            <a:ext cx="4044950" cy="32495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solidFill>
                  <a:srgbClr val="FFFFFF"/>
                </a:solidFill>
              </a:ln>
              <a:solidFill>
                <a:srgbClr val="3C3C3B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0" y="6079832"/>
            <a:ext cx="4044950" cy="32495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solidFill>
                  <a:srgbClr val="FFFFFF"/>
                </a:solidFill>
              </a:ln>
              <a:solidFill>
                <a:srgbClr val="3C3C3B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0" y="6728529"/>
            <a:ext cx="4044950" cy="32495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solidFill>
                  <a:srgbClr val="FFFFFF"/>
                </a:solidFill>
              </a:ln>
              <a:solidFill>
                <a:srgbClr val="3C3C3B"/>
              </a:solidFill>
              <a:effectLst/>
              <a:latin typeface="BentonSans Bold"/>
              <a:sym typeface="Gill Sans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40703804"/>
              </p:ext>
            </p:extLst>
          </p:nvPr>
        </p:nvGraphicFramePr>
        <p:xfrm>
          <a:off x="0" y="3324260"/>
          <a:ext cx="13004800" cy="433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8796655" y="7272142"/>
            <a:ext cx="2003425" cy="44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C3C3B"/>
                </a:solidFill>
                <a:latin typeface="BentonSans Bold"/>
                <a:ea typeface="+mj-ea"/>
                <a:cs typeface="+mj-cs"/>
              </a:defRPr>
            </a:lvl1pPr>
          </a:lstStyle>
          <a:p>
            <a:pPr algn="ctr">
              <a:lnSpc>
                <a:spcPct val="50000"/>
              </a:lnSpc>
            </a:pPr>
            <a:r>
              <a:rPr lang="en-US" sz="1200" b="0" dirty="0">
                <a:latin typeface="BentonSans Medium"/>
                <a:cs typeface="BentonSans Medium"/>
              </a:rPr>
              <a:t>US NATIONAL</a:t>
            </a:r>
          </a:p>
          <a:p>
            <a:pPr algn="ctr">
              <a:lnSpc>
                <a:spcPct val="50000"/>
              </a:lnSpc>
            </a:pPr>
            <a:r>
              <a:rPr lang="en-US" sz="1200" b="0" dirty="0">
                <a:latin typeface="BentonSans Medium"/>
                <a:cs typeface="BentonSans Medium"/>
              </a:rPr>
              <a:t>RATE = 34%</a:t>
            </a:r>
            <a:r>
              <a:rPr lang="en-US" sz="2400" dirty="0"/>
              <a:t> </a:t>
            </a:r>
            <a:endParaRPr lang="en-GB" sz="2400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93344930"/>
              </p:ext>
            </p:extLst>
          </p:nvPr>
        </p:nvGraphicFramePr>
        <p:xfrm>
          <a:off x="8546523" y="3282505"/>
          <a:ext cx="4631356" cy="408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11041958" y="6236466"/>
            <a:ext cx="1746631" cy="898708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C3C3B"/>
                </a:solidFill>
                <a:latin typeface="BentonSans Bold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</a:rPr>
              <a:t>POSSIBLE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</a:rPr>
              <a:t>DIVERSION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</a:rPr>
              <a:t>RATE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11084743" y="5173153"/>
            <a:ext cx="1750479" cy="923330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C3C3B"/>
                </a:solidFill>
                <a:latin typeface="BentonSans Bold"/>
                <a:ea typeface="+mj-ea"/>
                <a:cs typeface="+mj-cs"/>
              </a:defRPr>
            </a:lvl1pPr>
          </a:lstStyle>
          <a:p>
            <a:r>
              <a:rPr lang="en-US" sz="6000" b="0" dirty="0">
                <a:solidFill>
                  <a:schemeClr val="bg1"/>
                </a:solidFill>
                <a:latin typeface="BentonSans Medium"/>
                <a:cs typeface="BentonSans Medium"/>
              </a:rPr>
              <a:t>58%</a:t>
            </a:r>
            <a:endParaRPr lang="en-GB" sz="6000" b="0" dirty="0">
              <a:solidFill>
                <a:schemeClr val="bg1"/>
              </a:solidFill>
              <a:latin typeface="BentonSans Medium"/>
              <a:cs typeface="BentonSans Medium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31125" y="6236466"/>
            <a:ext cx="1746631" cy="603242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C3C3B"/>
                </a:solidFill>
                <a:latin typeface="BentonSans Bold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2400" dirty="0"/>
              <a:t>DIVERSION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RATE</a:t>
            </a:r>
            <a:endParaRPr lang="en-GB" sz="2400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155032" y="5173153"/>
            <a:ext cx="1298817" cy="923330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C3C3B"/>
                </a:solidFill>
                <a:latin typeface="BentonSans Bold"/>
                <a:ea typeface="+mj-ea"/>
                <a:cs typeface="+mj-cs"/>
              </a:defRPr>
            </a:lvl1pPr>
          </a:lstStyle>
          <a:p>
            <a:r>
              <a:rPr lang="en-US" sz="6000" b="0" dirty="0">
                <a:latin typeface="BentonSans Medium"/>
                <a:cs typeface="BentonSans Medium"/>
              </a:rPr>
              <a:t>6%</a:t>
            </a:r>
            <a:endParaRPr lang="en-GB" sz="6000" b="0" dirty="0">
              <a:latin typeface="BentonSans Medium"/>
              <a:cs typeface="Benton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360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B9415-AD42-41DB-92A8-31830B15A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6" b="-1"/>
          <a:stretch/>
        </p:blipFill>
        <p:spPr>
          <a:xfrm>
            <a:off x="-1" y="2043076"/>
            <a:ext cx="13004801" cy="7710524"/>
          </a:xfrm>
          <a:prstGeom prst="rect">
            <a:avLst/>
          </a:prstGeom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-1" y="2031842"/>
            <a:ext cx="8713827" cy="714816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6975" y="293083"/>
            <a:ext cx="7997825" cy="1202949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WASTE STREAMS COLLECTED </a:t>
            </a:r>
            <a:endParaRPr lang="en-GB" sz="4800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81350" y="3222189"/>
            <a:ext cx="6114688" cy="2500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marR="0" indent="-512064" algn="l" defTabSz="914400" rtl="0" eaLnBrk="1" fontAlgn="auto" latinLnBrk="0" hangingPunct="1">
              <a:lnSpc>
                <a:spcPct val="100000"/>
              </a:lnSpc>
              <a:spcBef>
                <a:spcPts val="4272"/>
              </a:spcBef>
              <a:spcAft>
                <a:spcPts val="0"/>
              </a:spcAft>
              <a:buClr>
                <a:srgbClr val="3C3C3B"/>
              </a:buClr>
              <a:buSzTx/>
              <a:buFont typeface="+mj-lt"/>
              <a:buAutoNum type="arabicPeriod"/>
              <a:tabLst/>
              <a:defRPr sz="2800" b="0" i="0" kern="1200">
                <a:solidFill>
                  <a:srgbClr val="3C3C3B"/>
                </a:solidFill>
                <a:latin typeface="BentonSans Medium"/>
                <a:ea typeface="+mn-ea"/>
                <a:cs typeface="BentonSans Medium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" indent="0">
              <a:buNone/>
            </a:pPr>
            <a:r>
              <a:rPr lang="en-US" dirty="0">
                <a:latin typeface="BentonSans Bold"/>
                <a:cs typeface="BentonSans Bold"/>
              </a:rPr>
              <a:t>INSTRUCTION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Update this slide to </a:t>
            </a:r>
            <a:br>
              <a:rPr lang="en-US" dirty="0"/>
            </a:br>
            <a:r>
              <a:rPr lang="en-US" dirty="0"/>
              <a:t>include the labels/streams </a:t>
            </a:r>
            <a:br>
              <a:rPr lang="en-US" dirty="0"/>
            </a:br>
            <a:r>
              <a:rPr lang="en-US" dirty="0"/>
              <a:t>for your facility</a:t>
            </a:r>
          </a:p>
        </p:txBody>
      </p:sp>
      <p:pic>
        <p:nvPicPr>
          <p:cNvPr id="18" name="Picture 17" descr="RCP_Streams_Color_Final_RD_Edition_v2_horizontal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59" y="6037951"/>
            <a:ext cx="2140116" cy="498647"/>
          </a:xfrm>
          <a:prstGeom prst="rect">
            <a:avLst/>
          </a:prstGeom>
        </p:spPr>
      </p:pic>
      <p:pic>
        <p:nvPicPr>
          <p:cNvPr id="19" name="Picture 18" descr="RCP_Streams_Color_Final_RD_Edition_v2_horizontal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2" y="6851563"/>
            <a:ext cx="2140116" cy="498647"/>
          </a:xfrm>
          <a:prstGeom prst="rect">
            <a:avLst/>
          </a:prstGeom>
        </p:spPr>
      </p:pic>
      <p:pic>
        <p:nvPicPr>
          <p:cNvPr id="20" name="Picture 19" descr="RCP_Streams_Color_Final_RD_Edition_v2_horizontal-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9" y="6037951"/>
            <a:ext cx="2140116" cy="498647"/>
          </a:xfrm>
          <a:prstGeom prst="rect">
            <a:avLst/>
          </a:prstGeom>
        </p:spPr>
      </p:pic>
      <p:pic>
        <p:nvPicPr>
          <p:cNvPr id="21" name="Picture 20" descr="RCP_Streams_Color_Final_RD_Edition_v2_horizontal-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2" y="8479500"/>
            <a:ext cx="2140116" cy="498647"/>
          </a:xfrm>
          <a:prstGeom prst="rect">
            <a:avLst/>
          </a:prstGeom>
        </p:spPr>
      </p:pic>
      <p:pic>
        <p:nvPicPr>
          <p:cNvPr id="22" name="Picture 21" descr="RCP_Streams_Color_Final_RD_Edition_v2_horizontal-0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9" y="5224339"/>
            <a:ext cx="2140116" cy="498647"/>
          </a:xfrm>
          <a:prstGeom prst="rect">
            <a:avLst/>
          </a:prstGeom>
        </p:spPr>
      </p:pic>
      <p:pic>
        <p:nvPicPr>
          <p:cNvPr id="23" name="Picture 22" descr="RCP_Streams_Color_Final_RD_Edition_v2_horizontal-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2" y="7665175"/>
            <a:ext cx="2143176" cy="499360"/>
          </a:xfrm>
          <a:prstGeom prst="rect">
            <a:avLst/>
          </a:prstGeom>
        </p:spPr>
      </p:pic>
      <p:pic>
        <p:nvPicPr>
          <p:cNvPr id="25" name="Picture 24" descr="RCP_Streams_Color_Final_RD_Edition_v2_horizontal-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00" y="5224339"/>
            <a:ext cx="2140114" cy="4993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9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2032051"/>
            <a:ext cx="13004800" cy="7161025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26" name="Text Placeholder 2"/>
          <p:cNvSpPr txBox="1">
            <a:spLocks/>
          </p:cNvSpPr>
          <p:nvPr/>
        </p:nvSpPr>
        <p:spPr>
          <a:xfrm>
            <a:off x="281349" y="2582937"/>
            <a:ext cx="12347213" cy="86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marR="0" indent="-512064" algn="l" defTabSz="914400" rtl="0" eaLnBrk="1" fontAlgn="auto" latinLnBrk="0" hangingPunct="1">
              <a:lnSpc>
                <a:spcPct val="100000"/>
              </a:lnSpc>
              <a:spcBef>
                <a:spcPts val="4272"/>
              </a:spcBef>
              <a:spcAft>
                <a:spcPts val="0"/>
              </a:spcAft>
              <a:buClr>
                <a:srgbClr val="3C3C3B"/>
              </a:buClr>
              <a:buSzTx/>
              <a:buFont typeface="+mj-lt"/>
              <a:buAutoNum type="arabicPeriod"/>
              <a:tabLst/>
              <a:defRPr sz="2800" b="0" i="0" kern="1200">
                <a:solidFill>
                  <a:srgbClr val="3C3C3B"/>
                </a:solidFill>
                <a:latin typeface="BentonSans Medium"/>
                <a:ea typeface="+mn-ea"/>
                <a:cs typeface="BentonSans Medium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" indent="0">
              <a:buNone/>
            </a:pPr>
            <a:r>
              <a:rPr lang="en-US" dirty="0">
                <a:latin typeface="BentonSans Bold"/>
                <a:cs typeface="BentonSans Bold"/>
              </a:rPr>
              <a:t>INSTRUCTION</a:t>
            </a:r>
            <a:r>
              <a:rPr lang="en-US" dirty="0"/>
              <a:t>: Pull images from Appendix to populate for your facility</a:t>
            </a:r>
          </a:p>
          <a:p>
            <a:pPr marL="2286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6975" y="1006072"/>
            <a:ext cx="7997825" cy="501194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AROUND THE OFFICE</a:t>
            </a:r>
            <a:endParaRPr lang="en-GB" sz="4800" dirty="0"/>
          </a:p>
        </p:txBody>
      </p:sp>
      <p:sp>
        <p:nvSpPr>
          <p:cNvPr id="10" name="Rounded Rectangle 9"/>
          <p:cNvSpPr/>
          <p:nvPr/>
        </p:nvSpPr>
        <p:spPr>
          <a:xfrm>
            <a:off x="1274810" y="3450627"/>
            <a:ext cx="1905000" cy="4392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FILL-IN AREA 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81350" y="4050420"/>
            <a:ext cx="3899723" cy="514807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552539" y="4050420"/>
            <a:ext cx="3899723" cy="514807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8823728" y="4050420"/>
            <a:ext cx="3899723" cy="514807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553572" y="3450627"/>
            <a:ext cx="1905000" cy="4392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FILL-IN AREA 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812797" y="3450627"/>
            <a:ext cx="1905000" cy="4392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FILL-IN AREA 3</a:t>
            </a:r>
          </a:p>
        </p:txBody>
      </p:sp>
    </p:spTree>
    <p:extLst>
      <p:ext uri="{BB962C8B-B14F-4D97-AF65-F5344CB8AC3E}">
        <p14:creationId xmlns:p14="http://schemas.microsoft.com/office/powerpoint/2010/main" val="1035984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0" y="2032051"/>
            <a:ext cx="13004800" cy="7161025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pic>
        <p:nvPicPr>
          <p:cNvPr id="2" name="Picture 1" descr="rcp-decorative-refuse-configure-gray-stenni-15gal-all-labels-silo-top-an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" y="3735791"/>
            <a:ext cx="13004800" cy="65024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833113" y="2342362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ALUMINUM CANS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19668" y="2342362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PLASTIC BOTTLES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3113" y="4629179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PAPER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806223" y="2342362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GLASS BOTTLES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06223" y="4629179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MAGAZINES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819668" y="4629179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CARDBOARD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792778" y="2342362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UNSOILED </a:t>
            </a:r>
          </a:p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PAPER TOWELS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779333" y="2342362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UNSOILED NAPKINS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65887" y="2342362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UNSOILED PAPER PLATES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792778" y="4629179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ALUMINUM FOIL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779333" y="4629179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PAPER CARTONS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65887" y="4629179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UNSOILED COFFEE CUPS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8" name="Title 4"/>
          <p:cNvSpPr>
            <a:spLocks noGrp="1"/>
          </p:cNvSpPr>
          <p:nvPr>
            <p:ph type="title"/>
          </p:nvPr>
        </p:nvSpPr>
        <p:spPr>
          <a:xfrm>
            <a:off x="5006975" y="293084"/>
            <a:ext cx="5758912" cy="1214182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WHAT CAN </a:t>
            </a:r>
            <a:br>
              <a:rPr lang="en-US" sz="4800" dirty="0"/>
            </a:br>
            <a:r>
              <a:rPr lang="en-US" sz="4800" dirty="0"/>
              <a:t>BE RECYCLED?</a:t>
            </a:r>
            <a:endParaRPr lang="en-GB" sz="4800" dirty="0"/>
          </a:p>
        </p:txBody>
      </p:sp>
      <p:pic>
        <p:nvPicPr>
          <p:cNvPr id="39" name="Picture 38" descr="shutterstock_121759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26" y="5234450"/>
            <a:ext cx="1798528" cy="1199019"/>
          </a:xfrm>
          <a:prstGeom prst="rect">
            <a:avLst/>
          </a:prstGeom>
        </p:spPr>
      </p:pic>
      <p:pic>
        <p:nvPicPr>
          <p:cNvPr id="4" name="Picture 3" descr="shutterstock_6169902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7" t="-4818" r="38754" b="-2298"/>
          <a:stretch/>
        </p:blipFill>
        <p:spPr>
          <a:xfrm>
            <a:off x="11035805" y="5181600"/>
            <a:ext cx="1275689" cy="1441282"/>
          </a:xfrm>
          <a:prstGeom prst="parallelogram">
            <a:avLst/>
          </a:prstGeom>
        </p:spPr>
      </p:pic>
      <p:pic>
        <p:nvPicPr>
          <p:cNvPr id="6" name="Picture 5" descr="shutterstock_7237776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53" y="2955310"/>
            <a:ext cx="1613900" cy="1685629"/>
          </a:xfrm>
          <a:prstGeom prst="rect">
            <a:avLst/>
          </a:prstGeom>
        </p:spPr>
      </p:pic>
      <p:pic>
        <p:nvPicPr>
          <p:cNvPr id="7" name="Picture 6" descr="shutterstock_7682625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85" y="5051327"/>
            <a:ext cx="2031657" cy="1638870"/>
          </a:xfrm>
          <a:prstGeom prst="rect">
            <a:avLst/>
          </a:prstGeom>
        </p:spPr>
      </p:pic>
      <p:pic>
        <p:nvPicPr>
          <p:cNvPr id="8" name="Picture 7" descr="shutterstock_8984917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8" y="2957724"/>
            <a:ext cx="1476040" cy="1653165"/>
          </a:xfrm>
          <a:prstGeom prst="rect">
            <a:avLst/>
          </a:prstGeom>
        </p:spPr>
      </p:pic>
      <p:pic>
        <p:nvPicPr>
          <p:cNvPr id="9" name="Picture 8" descr="shutterstock_9639653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53" y="5180196"/>
            <a:ext cx="1913373" cy="1275582"/>
          </a:xfrm>
          <a:prstGeom prst="rect">
            <a:avLst/>
          </a:prstGeom>
        </p:spPr>
      </p:pic>
      <p:pic>
        <p:nvPicPr>
          <p:cNvPr id="10" name="Picture 9" descr="shutterstock_13326069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81" y="2878412"/>
            <a:ext cx="2156984" cy="1648894"/>
          </a:xfrm>
          <a:prstGeom prst="rect">
            <a:avLst/>
          </a:prstGeom>
        </p:spPr>
      </p:pic>
      <p:pic>
        <p:nvPicPr>
          <p:cNvPr id="11" name="Picture 10" descr="shutterstock_16900899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0" y="2982790"/>
            <a:ext cx="1689096" cy="1689096"/>
          </a:xfrm>
          <a:prstGeom prst="rect">
            <a:avLst/>
          </a:prstGeom>
        </p:spPr>
      </p:pic>
      <p:pic>
        <p:nvPicPr>
          <p:cNvPr id="12" name="Picture 11" descr="shutterstock_18040749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1" y="5014766"/>
            <a:ext cx="1196140" cy="1834081"/>
          </a:xfrm>
          <a:prstGeom prst="rect">
            <a:avLst/>
          </a:prstGeom>
        </p:spPr>
      </p:pic>
      <p:pic>
        <p:nvPicPr>
          <p:cNvPr id="13" name="Picture 12" descr="shutterstock_22679030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27" y="2819376"/>
            <a:ext cx="2155629" cy="1437086"/>
          </a:xfrm>
          <a:prstGeom prst="rect">
            <a:avLst/>
          </a:prstGeom>
        </p:spPr>
      </p:pic>
      <p:pic>
        <p:nvPicPr>
          <p:cNvPr id="43" name="Picture 42" descr="shutterstock_883997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2" y="4904476"/>
            <a:ext cx="1277605" cy="1022084"/>
          </a:xfrm>
          <a:prstGeom prst="rect">
            <a:avLst/>
          </a:prstGeom>
        </p:spPr>
      </p:pic>
      <p:pic>
        <p:nvPicPr>
          <p:cNvPr id="5" name="Picture 4" descr="shutterstock_6769885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6" y="5113394"/>
            <a:ext cx="1702269" cy="1161326"/>
          </a:xfrm>
          <a:prstGeom prst="rect">
            <a:avLst/>
          </a:prstGeom>
        </p:spPr>
      </p:pic>
      <p:pic>
        <p:nvPicPr>
          <p:cNvPr id="14" name="Picture 13" descr="shutterstock_11308732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87" y="3090798"/>
            <a:ext cx="2234001" cy="14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5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0" y="2032051"/>
            <a:ext cx="13004800" cy="7161025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pic>
        <p:nvPicPr>
          <p:cNvPr id="2" name="Picture 1" descr="rcp-decorative-refuse-configure-gray-stenni-15gal-black-landfill-silo-top-ang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12249" r="28551" b="7369"/>
          <a:stretch/>
        </p:blipFill>
        <p:spPr>
          <a:xfrm>
            <a:off x="7153040" y="1869587"/>
            <a:ext cx="6212022" cy="78840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8490" y="213640"/>
            <a:ext cx="8640128" cy="1293626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WHAT SHOULD BE </a:t>
            </a:r>
            <a:br>
              <a:rPr lang="en-US" sz="4800" dirty="0"/>
            </a:br>
            <a:r>
              <a:rPr lang="en-US" sz="4800" dirty="0"/>
              <a:t>THROWN AWAY?</a:t>
            </a:r>
            <a:endParaRPr lang="en-GB" sz="4800" dirty="0"/>
          </a:p>
        </p:txBody>
      </p:sp>
      <p:sp>
        <p:nvSpPr>
          <p:cNvPr id="24" name="Rounded Rectangle 23"/>
          <p:cNvSpPr/>
          <p:nvPr/>
        </p:nvSpPr>
        <p:spPr>
          <a:xfrm>
            <a:off x="1009509" y="2695122"/>
            <a:ext cx="1036685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FOOD*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689494" y="2695122"/>
            <a:ext cx="1891599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PLASTIC BAGS*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806223" y="2695122"/>
            <a:ext cx="1895324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PLASTIC WRAP*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82708" y="5597710"/>
            <a:ext cx="2253115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COFFEE CUP LIDS*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317922" y="5597710"/>
            <a:ext cx="1773936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3C3C3B"/>
                </a:solidFill>
                <a:latin typeface="BentonSans Bold"/>
                <a:cs typeface="BentonSans Bold"/>
              </a:rPr>
              <a:t>STYROFOAM*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0" y="9182100"/>
            <a:ext cx="2985564" cy="571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3C3C3B"/>
                </a:solidFill>
                <a:latin typeface="BentonSans Medium"/>
                <a:cs typeface="BentonSans Medium"/>
              </a:rPr>
              <a:t>*</a:t>
            </a:r>
            <a:r>
              <a:rPr lang="en-US" sz="1200" dirty="0"/>
              <a:t>If hauler does not accept</a:t>
            </a:r>
            <a:endParaRPr lang="en-US" sz="1200" dirty="0">
              <a:solidFill>
                <a:srgbClr val="3C3C3B"/>
              </a:solidFill>
              <a:latin typeface="BentonSans Medium"/>
              <a:cs typeface="BentonSans Medium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shutterstock_1709602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3246467"/>
            <a:ext cx="2179477" cy="1873476"/>
          </a:xfrm>
          <a:prstGeom prst="rect">
            <a:avLst/>
          </a:prstGeom>
        </p:spPr>
      </p:pic>
      <p:pic>
        <p:nvPicPr>
          <p:cNvPr id="6" name="Picture 5" descr="shutterstock_1001303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94" y="3234112"/>
            <a:ext cx="1453797" cy="1919012"/>
          </a:xfrm>
          <a:prstGeom prst="rect">
            <a:avLst/>
          </a:prstGeom>
        </p:spPr>
      </p:pic>
      <p:pic>
        <p:nvPicPr>
          <p:cNvPr id="7" name="Picture 6" descr="shutterstock_17735307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70" y="6207880"/>
            <a:ext cx="1648443" cy="1311759"/>
          </a:xfrm>
          <a:prstGeom prst="rect">
            <a:avLst/>
          </a:prstGeom>
        </p:spPr>
      </p:pic>
      <p:pic>
        <p:nvPicPr>
          <p:cNvPr id="8" name="Picture 7" descr="shutterstock_2263746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11" y="3325352"/>
            <a:ext cx="1606195" cy="1487218"/>
          </a:xfrm>
          <a:prstGeom prst="rect">
            <a:avLst/>
          </a:prstGeom>
        </p:spPr>
      </p:pic>
      <p:pic>
        <p:nvPicPr>
          <p:cNvPr id="9" name="Picture 8" descr="shutterstock_61699027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2" t="54669" r="-1126" b="-2194"/>
          <a:stretch/>
        </p:blipFill>
        <p:spPr>
          <a:xfrm>
            <a:off x="1570770" y="6341563"/>
            <a:ext cx="1612545" cy="935776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06259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6975" y="858838"/>
            <a:ext cx="7997825" cy="647700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APPENDIX</a:t>
            </a:r>
            <a:endParaRPr lang="en-GB" sz="4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81350" y="293084"/>
            <a:ext cx="3899723" cy="1214182"/>
          </a:xfrm>
          <a:prstGeom prst="rect">
            <a:avLst/>
          </a:prstGeom>
          <a:solidFill>
            <a:srgbClr val="3C3C3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80714" y="535532"/>
            <a:ext cx="3700359" cy="648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17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530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706" algn="ctr" rtl="0" eaLnBrk="1" fontAlgn="base" hangingPunct="1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Place Company Logo Here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Delete Gray Box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2032051"/>
            <a:ext cx="13004800" cy="7161025"/>
          </a:xfrm>
          <a:prstGeom prst="rect">
            <a:avLst/>
          </a:prstGeom>
          <a:solidFill>
            <a:srgbClr val="BDC0B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BentonSans Bold"/>
              <a:sym typeface="Gill Sans" charset="0"/>
            </a:endParaRPr>
          </a:p>
        </p:txBody>
      </p:sp>
      <p:pic>
        <p:nvPicPr>
          <p:cNvPr id="1026" name="Picture 2" descr="https://elaunch.rubbermaidcommercial.com/images/Configure/photos/environmental/(1961779)-rcp-decorative-refuse-configure-basic-indoor-with-placard-stainless-steel-4-stream-15gal-break-room-in-use.jpg">
            <a:extLst>
              <a:ext uri="{FF2B5EF4-FFF2-40B4-BE49-F238E27FC236}">
                <a16:creationId xmlns:a16="http://schemas.microsoft.com/office/drawing/2014/main" id="{CEB8035D-3BC2-4717-868D-FFAED4990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" b="11477"/>
          <a:stretch/>
        </p:blipFill>
        <p:spPr bwMode="auto">
          <a:xfrm>
            <a:off x="0" y="2031323"/>
            <a:ext cx="13004800" cy="71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83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EADER SLIDES">
  <a:themeElements>
    <a:clrScheme name="RCP Core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000000"/>
      </a:accent1>
      <a:accent2>
        <a:srgbClr val="F5DA16"/>
      </a:accent2>
      <a:accent3>
        <a:srgbClr val="D1282E"/>
      </a:accent3>
      <a:accent4>
        <a:srgbClr val="7A7A7A"/>
      </a:accent4>
      <a:accent5>
        <a:srgbClr val="DC5924"/>
      </a:accent5>
      <a:accent6>
        <a:srgbClr val="969696"/>
      </a:accent6>
      <a:hlink>
        <a:srgbClr val="F5DA16"/>
      </a:hlink>
      <a:folHlink>
        <a:srgbClr val="969696"/>
      </a:folHlink>
    </a:clrScheme>
    <a:fontScheme name="Title Slid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BentonSans Bold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>
            <a:latin typeface="BBH Sequencia Mono Regular"/>
            <a:cs typeface="BBH Sequencia Mono Regular"/>
          </a:defRPr>
        </a:defPPr>
      </a:lstStyle>
    </a:tx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GENDA">
  <a:themeElements>
    <a:clrScheme name="Custom 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D1282E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BentonSans Bold"/>
            <a:sym typeface="Gill Sans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209</Words>
  <Application>Microsoft Office PowerPoint</Application>
  <PresentationFormat>Custom</PresentationFormat>
  <Paragraphs>76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BentonSans Bold</vt:lpstr>
      <vt:lpstr>BentonSans Light</vt:lpstr>
      <vt:lpstr>BentonSans Medium</vt:lpstr>
      <vt:lpstr>Calibri</vt:lpstr>
      <vt:lpstr>Gill Sans</vt:lpstr>
      <vt:lpstr>ヒラギノ角ゴ ProN W3</vt:lpstr>
      <vt:lpstr>HEADER SLIDES</vt:lpstr>
      <vt:lpstr>AGENDA</vt:lpstr>
      <vt:lpstr>PowerPoint Presentation</vt:lpstr>
      <vt:lpstr>AGENDA</vt:lpstr>
      <vt:lpstr>WHY RECYCLE?</vt:lpstr>
      <vt:lpstr>WASTE AUDIT RESULTS</vt:lpstr>
      <vt:lpstr>WASTE STREAMS COLLECTED </vt:lpstr>
      <vt:lpstr>AROUND THE OFFICE</vt:lpstr>
      <vt:lpstr>WHAT CAN  BE RECYCLED?</vt:lpstr>
      <vt:lpstr>WHAT SHOULD BE  THROWN AWAY?</vt:lpstr>
      <vt:lpstr>APPENDIX</vt:lpstr>
      <vt:lpstr>PowerPoint Presentation</vt:lpstr>
      <vt:lpstr>REFERENCE  IMAGES FOR SLIDE 7 </vt:lpstr>
    </vt:vector>
  </TitlesOfParts>
  <Company>Publicis Groupe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NY Freelancer 1</dc:creator>
  <cp:lastModifiedBy>Williams, Emma</cp:lastModifiedBy>
  <cp:revision>113</cp:revision>
  <dcterms:created xsi:type="dcterms:W3CDTF">2014-08-14T21:40:46Z</dcterms:created>
  <dcterms:modified xsi:type="dcterms:W3CDTF">2019-02-07T16:31:48Z</dcterms:modified>
</cp:coreProperties>
</file>