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144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1D084A-3A42-2E67-F744-D42E803AF381}" name="Burke, Damian" initials="DB" userId="S::damian.burke@medela.com::3ee3a7d9-7439-4adf-bae5-a913ca3b779d" providerId="AD"/>
  <p188:author id="{89CDC980-01E3-3C61-403A-57A5F05B7D32}" name="Park, Lily" initials="PL" userId="S::lily.park@medela.com::d8990cdf-0ab5-49b6-9a94-09bf10a7e7a5" providerId="AD"/>
  <p188:author id="{A529B98B-80B0-C7E1-C41A-63120B7B5B74}" name="Murray, Jenny" initials="" userId="S::Jenny.Murray@medela.com::b209f13b-5812-4a75-86b4-841da8013d64" providerId="AD"/>
  <p188:author id="{A5765F8F-ED24-961A-A554-DD40E5EA6C12}" name="Murray, Jenny" initials="MJ" userId="S::jenny.murray@medela.com::b209f13b-5812-4a75-86b4-841da8013d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FFFFCC"/>
    <a:srgbClr val="E3EBEE"/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5DAB2F-BE08-DAA6-1F82-52DA8AC48046}" v="2" dt="2026-07-23T18:48:26.916"/>
    <p1510:client id="{E0CAAE1D-F688-4EEF-9610-326F08BDEF61}" v="140" dt="2026-07-24T13:50:20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2862" y="-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microsoft.com/office/2018/10/relationships/authors" Target="author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, Lily" userId="S::lily.park@medela.com::d8990cdf-0ab5-49b6-9a94-09bf10a7e7a5" providerId="AD" clId="Web-{4A5DAB2F-BE08-DAA6-1F82-52DA8AC48046}"/>
    <pc:docChg chg="mod">
      <pc:chgData name="Park, Lily" userId="S::lily.park@medela.com::d8990cdf-0ab5-49b6-9a94-09bf10a7e7a5" providerId="AD" clId="Web-{4A5DAB2F-BE08-DAA6-1F82-52DA8AC48046}" dt="2026-07-23T18:48:26.916" v="0"/>
      <pc:docMkLst>
        <pc:docMk/>
      </pc:docMkLst>
    </pc:docChg>
  </pc:docChgLst>
  <pc:docChgLst>
    <pc:chgData name="Burke, Damian" userId="3ee3a7d9-7439-4adf-bae5-a913ca3b779d" providerId="ADAL" clId="{7451C3AA-F180-475F-8292-1310BBA180C9}"/>
    <pc:docChg chg="undo custSel modSld modNotesMaster">
      <pc:chgData name="Burke, Damian" userId="3ee3a7d9-7439-4adf-bae5-a913ca3b779d" providerId="ADAL" clId="{7451C3AA-F180-475F-8292-1310BBA180C9}" dt="2026-07-24T13:50:20.896" v="257"/>
      <pc:docMkLst>
        <pc:docMk/>
      </pc:docMkLst>
      <pc:sldChg chg="addSp delSp modSp mod modNotesTx">
        <pc:chgData name="Burke, Damian" userId="3ee3a7d9-7439-4adf-bae5-a913ca3b779d" providerId="ADAL" clId="{7451C3AA-F180-475F-8292-1310BBA180C9}" dt="2026-07-24T13:49:58.276" v="256" actId="478"/>
        <pc:sldMkLst>
          <pc:docMk/>
          <pc:sldMk cId="1961039846" sldId="256"/>
        </pc:sldMkLst>
        <pc:spChg chg="add del mod">
          <ac:chgData name="Burke, Damian" userId="3ee3a7d9-7439-4adf-bae5-a913ca3b779d" providerId="ADAL" clId="{7451C3AA-F180-475F-8292-1310BBA180C9}" dt="2026-07-24T13:49:58.276" v="256" actId="478"/>
          <ac:spMkLst>
            <pc:docMk/>
            <pc:sldMk cId="1961039846" sldId="256"/>
            <ac:spMk id="2" creationId="{987A62AA-C570-A9A2-1BA0-19BDDD29801F}"/>
          </ac:spMkLst>
        </pc:spChg>
        <pc:spChg chg="mod">
          <ac:chgData name="Burke, Damian" userId="3ee3a7d9-7439-4adf-bae5-a913ca3b779d" providerId="ADAL" clId="{7451C3AA-F180-475F-8292-1310BBA180C9}" dt="2026-07-23T18:39:07.488" v="103" actId="1036"/>
          <ac:spMkLst>
            <pc:docMk/>
            <pc:sldMk cId="1961039846" sldId="256"/>
            <ac:spMk id="4" creationId="{D2694D4A-3CE0-E334-1300-93AC8D37C319}"/>
          </ac:spMkLst>
        </pc:spChg>
        <pc:spChg chg="mod">
          <ac:chgData name="Burke, Damian" userId="3ee3a7d9-7439-4adf-bae5-a913ca3b779d" providerId="ADAL" clId="{7451C3AA-F180-475F-8292-1310BBA180C9}" dt="2026-07-24T13:49:55.237" v="254" actId="1038"/>
          <ac:spMkLst>
            <pc:docMk/>
            <pc:sldMk cId="1961039846" sldId="256"/>
            <ac:spMk id="6" creationId="{EDB2142C-E853-64C9-C599-BA50BB121FD4}"/>
          </ac:spMkLst>
        </pc:spChg>
        <pc:spChg chg="mod">
          <ac:chgData name="Burke, Damian" userId="3ee3a7d9-7439-4adf-bae5-a913ca3b779d" providerId="ADAL" clId="{7451C3AA-F180-475F-8292-1310BBA180C9}" dt="2026-07-23T18:39:18.866" v="105" actId="207"/>
          <ac:spMkLst>
            <pc:docMk/>
            <pc:sldMk cId="1961039846" sldId="256"/>
            <ac:spMk id="9" creationId="{377F557E-9C32-7EEF-55CF-86AA701F9244}"/>
          </ac:spMkLst>
        </pc:spChg>
        <pc:spChg chg="mod">
          <ac:chgData name="Burke, Damian" userId="3ee3a7d9-7439-4adf-bae5-a913ca3b779d" providerId="ADAL" clId="{7451C3AA-F180-475F-8292-1310BBA180C9}" dt="2026-07-23T18:40:45.475" v="134" actId="404"/>
          <ac:spMkLst>
            <pc:docMk/>
            <pc:sldMk cId="1961039846" sldId="256"/>
            <ac:spMk id="12" creationId="{DDDAD77A-8EBD-1DA9-6641-7B3989EC259B}"/>
          </ac:spMkLst>
        </pc:spChg>
        <pc:graphicFrameChg chg="mod modGraphic">
          <ac:chgData name="Burke, Damian" userId="3ee3a7d9-7439-4adf-bae5-a913ca3b779d" providerId="ADAL" clId="{7451C3AA-F180-475F-8292-1310BBA180C9}" dt="2026-07-24T13:49:43.080" v="245" actId="1038"/>
          <ac:graphicFrameMkLst>
            <pc:docMk/>
            <pc:sldMk cId="1961039846" sldId="256"/>
            <ac:graphicFrameMk id="3" creationId="{E959F980-3F42-0E76-DB38-9A150026C4A1}"/>
          </ac:graphicFrameMkLst>
        </pc:graphicFrameChg>
        <pc:picChg chg="mod">
          <ac:chgData name="Burke, Damian" userId="3ee3a7d9-7439-4adf-bae5-a913ca3b779d" providerId="ADAL" clId="{7451C3AA-F180-475F-8292-1310BBA180C9}" dt="2026-07-23T18:39:42.299" v="108" actId="1076"/>
          <ac:picMkLst>
            <pc:docMk/>
            <pc:sldMk cId="1961039846" sldId="256"/>
            <ac:picMk id="8" creationId="{B7DBE717-0ADE-80A3-A22A-27E962619411}"/>
          </ac:picMkLst>
        </pc:picChg>
        <pc:picChg chg="mod">
          <ac:chgData name="Burke, Damian" userId="3ee3a7d9-7439-4adf-bae5-a913ca3b779d" providerId="ADAL" clId="{7451C3AA-F180-475F-8292-1310BBA180C9}" dt="2026-07-23T18:38:56.493" v="94" actId="1076"/>
          <ac:picMkLst>
            <pc:docMk/>
            <pc:sldMk cId="1961039846" sldId="256"/>
            <ac:picMk id="1028" creationId="{51C5C9AD-EE5F-680D-A3F6-484B408A45E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FE8CF0D-D67A-4CE0-AD94-1E542B9AC97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438D815-0F37-4297-8E2A-F073CD2B5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64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8D815-0F37-4297-8E2A-F073CD2B58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39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0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1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7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5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0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4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2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35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F6FD99-1D85-4601-8F03-F1F208851A2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2CBCCB-1B95-4772-8047-504121D8E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7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7DBE717-0ADE-80A3-A22A-27E9626194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b="18790"/>
          <a:stretch>
            <a:fillRect/>
          </a:stretch>
        </p:blipFill>
        <p:spPr bwMode="auto">
          <a:xfrm rot="16200000">
            <a:off x="4072982" y="2579207"/>
            <a:ext cx="3093033" cy="21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694D4A-3CE0-E334-1300-93AC8D37C319}"/>
              </a:ext>
            </a:extLst>
          </p:cNvPr>
          <p:cNvSpPr/>
          <p:nvPr/>
        </p:nvSpPr>
        <p:spPr>
          <a:xfrm>
            <a:off x="-1935" y="883771"/>
            <a:ext cx="6859935" cy="1167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B2142C-E853-64C9-C599-BA50BB121FD4}"/>
              </a:ext>
            </a:extLst>
          </p:cNvPr>
          <p:cNvSpPr txBox="1"/>
          <p:nvPr/>
        </p:nvSpPr>
        <p:spPr>
          <a:xfrm>
            <a:off x="256318" y="977463"/>
            <a:ext cx="63851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ffectLst/>
                <a:latin typeface="Centra No2" pitchFamily="50" charset="0"/>
                <a:ea typeface="Centra No2" pitchFamily="50" charset="0"/>
                <a:cs typeface="Arial" panose="020B0604020202020204" pitchFamily="34" charset="0"/>
              </a:rPr>
              <a:t>Contact™ Nipple Shields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7F557E-9C32-7EEF-55CF-86AA701F9244}"/>
              </a:ext>
            </a:extLst>
          </p:cNvPr>
          <p:cNvSpPr txBox="1"/>
          <p:nvPr/>
        </p:nvSpPr>
        <p:spPr>
          <a:xfrm>
            <a:off x="277536" y="5193361"/>
            <a:ext cx="249242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>
                <a:latin typeface="Centra No2 "/>
                <a:cs typeface="Arial"/>
              </a:rPr>
              <a:t>Ordering Information</a:t>
            </a:r>
          </a:p>
        </p:txBody>
      </p:sp>
      <p:pic>
        <p:nvPicPr>
          <p:cNvPr id="1028" name="Picture 4" descr="Medela">
            <a:extLst>
              <a:ext uri="{FF2B5EF4-FFF2-40B4-BE49-F238E27FC236}">
                <a16:creationId xmlns:a16="http://schemas.microsoft.com/office/drawing/2014/main" id="{51C5C9AD-EE5F-680D-A3F6-484B408A4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268" y="266977"/>
            <a:ext cx="1920463" cy="36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5033050-D9EC-6095-AB74-71A54B142E41}"/>
              </a:ext>
            </a:extLst>
          </p:cNvPr>
          <p:cNvSpPr txBox="1"/>
          <p:nvPr/>
        </p:nvSpPr>
        <p:spPr>
          <a:xfrm>
            <a:off x="-15300" y="8212321"/>
            <a:ext cx="6873300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en-US" sz="500">
              <a:solidFill>
                <a:schemeClr val="bg1"/>
              </a:solidFill>
              <a:latin typeface="Centra No2 "/>
              <a:cs typeface="Arial" panose="020B0604020202020204" pitchFamily="34" charset="0"/>
            </a:endParaRPr>
          </a:p>
          <a:p>
            <a:pPr algn="ctr"/>
            <a:r>
              <a:rPr lang="en-US" sz="1400">
                <a:solidFill>
                  <a:schemeClr val="bg1"/>
                </a:solidFill>
                <a:latin typeface="Centra No2 "/>
                <a:cs typeface="Arial" panose="020B0604020202020204" pitchFamily="34" charset="0"/>
              </a:rPr>
              <a:t>For more information, contact your Medela Sales Consultant</a:t>
            </a:r>
          </a:p>
          <a:p>
            <a:pPr algn="ctr"/>
            <a:endParaRPr lang="en-US" sz="500">
              <a:solidFill>
                <a:schemeClr val="bg1"/>
              </a:solidFill>
              <a:latin typeface="Centra No2 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ABEC808-2BCD-0A9C-6B0B-0FA4A739E269}"/>
              </a:ext>
            </a:extLst>
          </p:cNvPr>
          <p:cNvSpPr txBox="1"/>
          <p:nvPr/>
        </p:nvSpPr>
        <p:spPr>
          <a:xfrm>
            <a:off x="277536" y="1537526"/>
            <a:ext cx="54222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effectLst/>
                <a:latin typeface="Centra No2" pitchFamily="50" charset="0"/>
                <a:ea typeface="Centra No2" pitchFamily="50" charset="0"/>
                <a:cs typeface="Arial" panose="020B0604020202020204" pitchFamily="34" charset="0"/>
              </a:rPr>
              <a:t>Support when latching is difficult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8E5211-23E4-9417-88DD-E1F7DE395583}"/>
              </a:ext>
            </a:extLst>
          </p:cNvPr>
          <p:cNvSpPr txBox="1"/>
          <p:nvPr/>
        </p:nvSpPr>
        <p:spPr>
          <a:xfrm>
            <a:off x="4232408" y="8733323"/>
            <a:ext cx="2462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>
                <a:latin typeface="Centra No2 Light" pitchFamily="50" charset="0"/>
                <a:ea typeface="Centra No2 Light" pitchFamily="50" charset="0"/>
              </a:rPr>
              <a:t>Medela wordmark and logo are registered in the U.S. Patent and Trademark Office and the Canadian Intellectual Property Office. 0625 © 2025 Medela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B50EB-827D-A5B9-52F1-5435C0D70FE5}"/>
              </a:ext>
            </a:extLst>
          </p:cNvPr>
          <p:cNvSpPr txBox="1"/>
          <p:nvPr/>
        </p:nvSpPr>
        <p:spPr>
          <a:xfrm>
            <a:off x="163032" y="8449489"/>
            <a:ext cx="3437680" cy="286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" kern="100">
                <a:effectLst/>
                <a:latin typeface="Aptos" panose="020B0004020202020204" pitchFamily="34" charset="0"/>
                <a:ea typeface="DengXian" panose="02010600030101010101" pitchFamily="2" charset="-122"/>
                <a:cs typeface="Kokila" panose="01010601010101010101" pitchFamily="2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600" kern="100">
              <a:effectLst/>
              <a:latin typeface="Aptos" panose="020B0004020202020204" pitchFamily="34" charset="0"/>
              <a:ea typeface="DengXian" panose="02010600030101010101" pitchFamily="2" charset="-122"/>
              <a:cs typeface="Kokila" panose="01010601010101010101" pitchFamily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DAD77A-8EBD-1DA9-6641-7B3989EC259B}"/>
              </a:ext>
            </a:extLst>
          </p:cNvPr>
          <p:cNvSpPr txBox="1"/>
          <p:nvPr/>
        </p:nvSpPr>
        <p:spPr>
          <a:xfrm>
            <a:off x="277536" y="2107805"/>
            <a:ext cx="4718542" cy="28343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>
                <a:latin typeface="Centra No2"/>
                <a:ea typeface="Centra No2" pitchFamily="50" charset="0"/>
                <a:cs typeface="Arial"/>
              </a:rPr>
              <a:t>Understanding Latch Challenges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kern="100">
                <a:latin typeface="Centra No2"/>
                <a:cs typeface="Arial"/>
              </a:rPr>
              <a:t>Mothers may experience challenges such as difficulty latching, sore, cracked, or flat/inverted  nipples.</a:t>
            </a:r>
            <a:r>
              <a:rPr lang="en-US" sz="1200" kern="100" baseline="30000">
                <a:latin typeface="Centra No2"/>
                <a:cs typeface="Arial"/>
              </a:rPr>
              <a:t>1,2  </a:t>
            </a:r>
            <a:r>
              <a:rPr lang="en-US" sz="1200" kern="100">
                <a:latin typeface="Centra No2"/>
                <a:cs typeface="Arial"/>
              </a:rPr>
              <a:t>Contact™ Nipple Shields provide temporary support for breastfeeding when latching is difficult or painful, while also promoting healing. </a:t>
            </a:r>
            <a:endParaRPr lang="en-US" sz="1200" kern="100">
              <a:latin typeface="Centra No2"/>
              <a:ea typeface="Centra No2 Light" pitchFamily="50" charset="0"/>
              <a:cs typeface="Arial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500" b="1" kern="100">
              <a:latin typeface="Centra No2"/>
              <a:cs typeface="Arial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>
                <a:latin typeface="Centra No2"/>
                <a:cs typeface="Arial"/>
              </a:rPr>
              <a:t>Contact™ Nipple Shields</a:t>
            </a:r>
            <a:endParaRPr lang="en-US" sz="1400">
              <a:latin typeface="Centra No2"/>
            </a:endParaRPr>
          </a:p>
          <a:p>
            <a:pPr marL="171450" marR="0" lvl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kern="100">
                <a:effectLst/>
                <a:latin typeface="Centra No2"/>
                <a:ea typeface="Centra No2 Light" pitchFamily="50" charset="0"/>
                <a:cs typeface="Arial"/>
              </a:rPr>
              <a:t>Unique shape maximizes skin-to-skin contact </a:t>
            </a:r>
          </a:p>
          <a:p>
            <a:pPr marL="171450" marR="0" lvl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200" kern="100">
                <a:effectLst/>
                <a:latin typeface="Centra No2"/>
                <a:ea typeface="Centra No2 Light" pitchFamily="50" charset="0"/>
                <a:cs typeface="Arial"/>
              </a:rPr>
              <a:t>Ultra-</a:t>
            </a:r>
            <a:r>
              <a:rPr lang="fr-FR" sz="1200" kern="100" err="1">
                <a:effectLst/>
                <a:latin typeface="Centra No2"/>
                <a:ea typeface="Centra No2 Light" pitchFamily="50" charset="0"/>
                <a:cs typeface="Arial"/>
              </a:rPr>
              <a:t>thin</a:t>
            </a:r>
            <a:r>
              <a:rPr lang="fr-FR" sz="1200" kern="100">
                <a:effectLst/>
                <a:latin typeface="Centra No2"/>
                <a:ea typeface="Centra No2 Light" pitchFamily="50" charset="0"/>
                <a:cs typeface="Arial"/>
              </a:rPr>
              <a:t>, </a:t>
            </a:r>
            <a:r>
              <a:rPr lang="fr-FR" sz="1200" kern="100">
                <a:latin typeface="Centra No2"/>
                <a:ea typeface="Centra No2 Light" pitchFamily="50" charset="0"/>
                <a:cs typeface="Arial"/>
              </a:rPr>
              <a:t>flexible s</a:t>
            </a:r>
            <a:r>
              <a:rPr lang="fr-FR" sz="1200" kern="100">
                <a:effectLst/>
                <a:latin typeface="Centra No2"/>
                <a:ea typeface="Centra No2 Light" pitchFamily="50" charset="0"/>
                <a:cs typeface="Arial"/>
              </a:rPr>
              <a:t>ilicone </a:t>
            </a:r>
            <a:r>
              <a:rPr lang="fr-FR" sz="1200" kern="100" err="1">
                <a:effectLst/>
                <a:latin typeface="Centra No2"/>
                <a:ea typeface="Centra No2 Light" pitchFamily="50" charset="0"/>
                <a:cs typeface="Arial"/>
              </a:rPr>
              <a:t>maximizes</a:t>
            </a:r>
            <a:r>
              <a:rPr lang="fr-FR" sz="1200" kern="100">
                <a:latin typeface="Centra No2"/>
                <a:ea typeface="Centra No2 Light" pitchFamily="50" charset="0"/>
                <a:cs typeface="Arial"/>
              </a:rPr>
              <a:t> </a:t>
            </a:r>
            <a:r>
              <a:rPr lang="fr-FR" sz="1200" kern="100" err="1">
                <a:effectLst/>
                <a:latin typeface="Centra No2"/>
                <a:ea typeface="Centra No2 Light" pitchFamily="50" charset="0"/>
                <a:cs typeface="Arial"/>
              </a:rPr>
              <a:t>nipple</a:t>
            </a:r>
            <a:r>
              <a:rPr lang="fr-FR" sz="1200" kern="100">
                <a:effectLst/>
                <a:latin typeface="Centra No2"/>
                <a:ea typeface="Centra No2 Light" pitchFamily="50" charset="0"/>
                <a:cs typeface="Arial"/>
              </a:rPr>
              <a:t> stimulation</a:t>
            </a:r>
          </a:p>
          <a:p>
            <a:pPr marL="171450" marR="0" lvl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kern="100">
                <a:effectLst/>
                <a:latin typeface="Centra No2"/>
                <a:ea typeface="Centra No2 Light" pitchFamily="50" charset="0"/>
                <a:cs typeface="Arial"/>
              </a:rPr>
              <a:t>Ideal for flat or inverted nipples</a:t>
            </a:r>
          </a:p>
          <a:p>
            <a:pPr marL="171450" indent="-1714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200">
                <a:latin typeface="Centra No2"/>
                <a:ea typeface="Centra No2 Light" pitchFamily="50" charset="0"/>
                <a:cs typeface="Arial"/>
              </a:rPr>
              <a:t>Pre-term and term infant sizing may vary</a:t>
            </a:r>
            <a:endParaRPr lang="en-US" sz="1200" kern="100">
              <a:effectLst/>
              <a:latin typeface="Centra No2"/>
              <a:ea typeface="Centra No2 Light" pitchFamily="50" charset="0"/>
              <a:cs typeface="Arial"/>
            </a:endParaRPr>
          </a:p>
          <a:p>
            <a:pPr marL="171450" marR="0" lvl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kern="100">
                <a:effectLst/>
                <a:latin typeface="Centra No2"/>
                <a:ea typeface="Centra No2 Light" pitchFamily="50" charset="0"/>
                <a:cs typeface="Arial"/>
              </a:rPr>
              <a:t>Multiple sizes of sterile and non-sterile versions available</a:t>
            </a:r>
            <a:endParaRPr lang="en-US" sz="1200" b="1" kern="100">
              <a:latin typeface="Centra No2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2163D1-D2B5-B196-B3DD-B3A1CC5CBC85}"/>
              </a:ext>
            </a:extLst>
          </p:cNvPr>
          <p:cNvSpPr txBox="1"/>
          <p:nvPr/>
        </p:nvSpPr>
        <p:spPr>
          <a:xfrm>
            <a:off x="218016" y="8748713"/>
            <a:ext cx="3449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>
                <a:latin typeface="Centra No2 Light" pitchFamily="50" charset="0"/>
                <a:ea typeface="Centra No2 Light" pitchFamily="50" charset="0"/>
              </a:rPr>
              <a:t>1. Kronborg H et al. Matern Child </a:t>
            </a:r>
            <a:r>
              <a:rPr lang="en-US" sz="700" err="1">
                <a:latin typeface="Centra No2 Light" pitchFamily="50" charset="0"/>
                <a:ea typeface="Centra No2 Light" pitchFamily="50" charset="0"/>
              </a:rPr>
              <a:t>Nutr</a:t>
            </a:r>
            <a:r>
              <a:rPr lang="en-US" sz="700">
                <a:latin typeface="Centra No2 Light" pitchFamily="50" charset="0"/>
                <a:ea typeface="Centra No2 Light" pitchFamily="50" charset="0"/>
              </a:rPr>
              <a:t>. 2017; 13(1). 2.Coentro VS et al. J Obstet </a:t>
            </a:r>
            <a:r>
              <a:rPr lang="en-US" sz="700" err="1">
                <a:latin typeface="Centra No2 Light" pitchFamily="50" charset="0"/>
                <a:ea typeface="Centra No2 Light" pitchFamily="50" charset="0"/>
              </a:rPr>
              <a:t>Gynecol</a:t>
            </a:r>
            <a:r>
              <a:rPr lang="en-US" sz="700">
                <a:latin typeface="Centra No2 Light" pitchFamily="50" charset="0"/>
                <a:ea typeface="Centra No2 Light" pitchFamily="50" charset="0"/>
              </a:rPr>
              <a:t> Neonatal </a:t>
            </a:r>
            <a:r>
              <a:rPr lang="en-US" sz="700" err="1">
                <a:latin typeface="Centra No2 Light" pitchFamily="50" charset="0"/>
                <a:ea typeface="Centra No2 Light" pitchFamily="50" charset="0"/>
              </a:rPr>
              <a:t>Nurs</a:t>
            </a:r>
            <a:r>
              <a:rPr lang="en-US" sz="700">
                <a:latin typeface="Centra No2 Light" pitchFamily="50" charset="0"/>
                <a:ea typeface="Centra No2 Light" pitchFamily="50" charset="0"/>
              </a:rPr>
              <a:t>. 2022; 51(1):73–82.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59F980-3F42-0E76-DB38-9A150026C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342962"/>
              </p:ext>
            </p:extLst>
          </p:nvPr>
        </p:nvGraphicFramePr>
        <p:xfrm>
          <a:off x="368564" y="5583363"/>
          <a:ext cx="6003853" cy="2238955"/>
        </p:xfrm>
        <a:graphic>
          <a:graphicData uri="http://schemas.openxmlformats.org/drawingml/2006/table">
            <a:tbl>
              <a:tblPr firstRow="1" bandRow="1"/>
              <a:tblGrid>
                <a:gridCol w="583475">
                  <a:extLst>
                    <a:ext uri="{9D8B030D-6E8A-4147-A177-3AD203B41FA5}">
                      <a16:colId xmlns:a16="http://schemas.microsoft.com/office/drawing/2014/main" val="1057722080"/>
                    </a:ext>
                  </a:extLst>
                </a:gridCol>
                <a:gridCol w="722109">
                  <a:extLst>
                    <a:ext uri="{9D8B030D-6E8A-4147-A177-3AD203B41FA5}">
                      <a16:colId xmlns:a16="http://schemas.microsoft.com/office/drawing/2014/main" val="2779998002"/>
                    </a:ext>
                  </a:extLst>
                </a:gridCol>
                <a:gridCol w="3919560">
                  <a:extLst>
                    <a:ext uri="{9D8B030D-6E8A-4147-A177-3AD203B41FA5}">
                      <a16:colId xmlns:a16="http://schemas.microsoft.com/office/drawing/2014/main" val="1000680533"/>
                    </a:ext>
                  </a:extLst>
                </a:gridCol>
                <a:gridCol w="778709">
                  <a:extLst>
                    <a:ext uri="{9D8B030D-6E8A-4147-A177-3AD203B41FA5}">
                      <a16:colId xmlns:a16="http://schemas.microsoft.com/office/drawing/2014/main" val="1691405098"/>
                    </a:ext>
                  </a:extLst>
                </a:gridCol>
              </a:tblGrid>
              <a:tr h="19253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Legacy #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00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SAP #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00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00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Quantity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508072"/>
                  </a:ext>
                </a:extLst>
              </a:tr>
              <a:tr h="24081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67251S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101028955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Contact™ Nipple Shield – 16 mm (Sterile)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20/cs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373066"/>
                  </a:ext>
                </a:extLst>
              </a:tr>
              <a:tr h="23513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67218S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101028958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Contact™ Nipple Shield – 20 mm (Sterile)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20/cs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129555"/>
                  </a:ext>
                </a:extLst>
              </a:tr>
              <a:tr h="21073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67203S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101028960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Contact™ Nipple Shield – 24 mm (Sterile)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20/cs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948815"/>
                  </a:ext>
                </a:extLst>
              </a:tr>
              <a:tr h="242113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67251 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entra No2" pitchFamily="50" charset="0"/>
                        <a:ea typeface="Centra No2" pitchFamily="50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kern="120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101028963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entra No2" pitchFamily="50" charset="0"/>
                        <a:ea typeface="Centra No2" pitchFamily="50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Contact™ Nipple Shield - 16 mm,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Non-Sterile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6/cs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61197"/>
                  </a:ext>
                </a:extLst>
              </a:tr>
              <a:tr h="200298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67218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entra No2" pitchFamily="50" charset="0"/>
                        <a:ea typeface="Centra No2" pitchFamily="50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101028967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entra No2" pitchFamily="50" charset="0"/>
                        <a:ea typeface="Centra No2" pitchFamily="50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Contact™ Nipple Shield - 20 mm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Non-Sterile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6/cs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627601"/>
                  </a:ext>
                </a:extLst>
              </a:tr>
              <a:tr h="226422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67203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entra No2" pitchFamily="50" charset="0"/>
                        <a:ea typeface="Centra No2" pitchFamily="50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kern="120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101028969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entra No2" pitchFamily="50" charset="0"/>
                        <a:ea typeface="Centra No2" pitchFamily="50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  <a:cs typeface="+mn-cs"/>
                        </a:rPr>
                        <a:t>Contact™ Nipple Shield - 24 mm, 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Non-Sterile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6/cs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168108"/>
                  </a:ext>
                </a:extLst>
              </a:tr>
              <a:tr h="243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101034109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Contact™ Nipple Shield, 16 mm, with Storage Case (Retail Packaging, Non-Sterile)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6/cs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861925"/>
                  </a:ext>
                </a:extLst>
              </a:tr>
              <a:tr h="25254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101034108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Contact™ Nipple Shield, 20mm, with Storage Case (Retail Packaging, Non-Sterile)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6/cs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520328"/>
                  </a:ext>
                </a:extLst>
              </a:tr>
              <a:tr h="194523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b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101034107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b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Contact™ Nipple Shield, 24mm, with Storage Case Retail Packaging, Non-Sterile)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entra No2" pitchFamily="50" charset="0"/>
                          <a:ea typeface="Centra No2" pitchFamily="50" charset="0"/>
                        </a:rPr>
                        <a:t>6/cs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713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039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cbd79aa-cdb8-497d-bf23-efda69aa06c0}" enabled="1" method="Privileged" siteId="{d73b5af0-0352-4f15-83d5-f977877a1a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325</Words>
  <Application>Microsoft Office PowerPoint</Application>
  <PresentationFormat>On-screen Show (4:3)</PresentationFormat>
  <Paragraphs>58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Centra No2 </vt:lpstr>
      <vt:lpstr>Aptos</vt:lpstr>
      <vt:lpstr>Aptos Display</vt:lpstr>
      <vt:lpstr>Arial</vt:lpstr>
      <vt:lpstr>Centra No2</vt:lpstr>
      <vt:lpstr>Centra No2 Light</vt:lpstr>
      <vt:lpstr>Office Theme</vt:lpstr>
      <vt:lpstr>PowerPoint Presentation</vt:lpstr>
    </vt:vector>
  </TitlesOfParts>
  <Company>Medela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Burke, Damian</dc:creator>
  <cp:lastModifiedBy>Burke, Damian</cp:lastModifiedBy>
  <cp:revision>1</cp:revision>
  <dcterms:created xsi:type="dcterms:W3CDTF">2025-06-11T16:45:05Z</dcterms:created>
  <dcterms:modified xsi:type="dcterms:W3CDTF">2026-07-24T13:51:17Z</dcterms:modified>
</cp:coreProperties>
</file>