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147471622" r:id="rId3"/>
    <p:sldId id="2147377525" r:id="rId4"/>
    <p:sldId id="2147471666" r:id="rId5"/>
    <p:sldId id="2147471665" r:id="rId6"/>
    <p:sldId id="2147377521" r:id="rId7"/>
    <p:sldId id="2147377516" r:id="rId8"/>
    <p:sldId id="214737752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082F"/>
    <a:srgbClr val="FFE3BE"/>
    <a:srgbClr val="84AC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5.jpe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0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F6B3D-B085-7180-2490-0A4DCA3B9B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A3AE0F-A402-2060-5909-F44FC56BEB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5A8DA5-0DCE-64FA-9386-022197B9D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7D836-337E-4CDE-9DB1-48E5D063D3ED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896C9-AA62-8960-38CD-7630569FB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8B3E40-6EA0-9196-550F-3F234BA9F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934B-3687-46CF-A990-BB015DF2F83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2FB81ED7-5A3C-01C7-E9EA-1062980A0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22" y="6079329"/>
            <a:ext cx="12195577" cy="7786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AEC113-3954-FE5A-489D-E32C99E0B595}"/>
              </a:ext>
            </a:extLst>
          </p:cNvPr>
          <p:cNvSpPr txBox="1"/>
          <p:nvPr userDrawn="1"/>
        </p:nvSpPr>
        <p:spPr>
          <a:xfrm>
            <a:off x="3316448" y="6586074"/>
            <a:ext cx="8400734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PROPRIETARY &amp; CONFIDENTIAL</a:t>
            </a:r>
            <a:r>
              <a:rPr lang="en-US" sz="1000" b="1">
                <a:solidFill>
                  <a:srgbClr val="FFFFFF"/>
                </a:solidFill>
                <a:latin typeface="Montserrat Light"/>
                <a:cs typeface="Arial"/>
              </a:rPr>
              <a:t>  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|</a:t>
            </a:r>
            <a:r>
              <a:rPr lang="en-US" sz="800">
                <a:solidFill>
                  <a:srgbClr val="FFFFFF"/>
                </a:solidFill>
                <a:latin typeface="Montserrat Light"/>
                <a:cs typeface="Arial"/>
              </a:rPr>
              <a:t>  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 INTENDED </a:t>
            </a:r>
            <a:r>
              <a:rPr lang="en-US" sz="800">
                <a:solidFill>
                  <a:srgbClr val="FFFFFF"/>
                </a:solidFill>
                <a:latin typeface="Montserrat Light"/>
                <a:cs typeface="Arial"/>
              </a:rPr>
              <a:t>SOLELY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 FOR USE OF ADDRESSED RECIPIENT AND MAY NOT BE REPURPOSED OR REUSED</a:t>
            </a:r>
          </a:p>
        </p:txBody>
      </p:sp>
    </p:spTree>
    <p:extLst>
      <p:ext uri="{BB962C8B-B14F-4D97-AF65-F5344CB8AC3E}">
        <p14:creationId xmlns:p14="http://schemas.microsoft.com/office/powerpoint/2010/main" val="5358778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0E875-9C5B-2438-9CD5-E6015FFD0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376FF8-45C7-37AC-995E-777616EBC6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C4009-0F2B-167E-97A2-89E907D40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7D836-337E-4CDE-9DB1-48E5D063D3ED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962778-ED21-BF3E-2732-B5CB50EDF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7F3F5B-D04B-EA3C-37DB-DF6E9D5A2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934B-3687-46CF-A990-BB015DF2F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389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288400-D4EA-037F-4055-BF11F95692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74C001-C4D0-781D-087F-45238C5080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01B23E-658B-CAA2-D53C-8BCFF7537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7D836-337E-4CDE-9DB1-48E5D063D3ED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BE6D67-2DBE-299C-F1E2-CA30917DF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21BA00-A46F-8D1F-72B8-AB03992C1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934B-3687-46CF-A990-BB015DF2F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41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 Special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8993C48-16AA-16AF-40CA-FA4533C754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46228" y="300205"/>
            <a:ext cx="1224009" cy="47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006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94E8BF-A355-4182-BCC5-852ADA649B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0" b="9390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4" name="Picture 3" descr="A picture containing ramp, cement&#10;&#10;Description automatically generated">
            <a:extLst>
              <a:ext uri="{FF2B5EF4-FFF2-40B4-BE49-F238E27FC236}">
                <a16:creationId xmlns:a16="http://schemas.microsoft.com/office/drawing/2014/main" id="{603F8440-46E9-25F8-3A38-8AF66FBE7D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alphaModFix amt="58000"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717CA0-7D77-6183-8F79-0C9C153F773D}"/>
              </a:ext>
            </a:extLst>
          </p:cNvPr>
          <p:cNvSpPr txBox="1"/>
          <p:nvPr userDrawn="1"/>
        </p:nvSpPr>
        <p:spPr>
          <a:xfrm>
            <a:off x="9920557" y="-1234079"/>
            <a:ext cx="184731" cy="284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17525"/>
            <a:endParaRPr lang="en-US" sz="1250">
              <a:solidFill>
                <a:srgbClr val="060807"/>
              </a:solidFill>
              <a:latin typeface="Calibri" panose="020F050202020403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A5972E-299F-BE5B-879D-93DAA29D56BD}"/>
              </a:ext>
            </a:extLst>
          </p:cNvPr>
          <p:cNvSpPr txBox="1"/>
          <p:nvPr userDrawn="1"/>
        </p:nvSpPr>
        <p:spPr>
          <a:xfrm>
            <a:off x="3060019" y="5949136"/>
            <a:ext cx="5742712" cy="19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17525"/>
            <a:r>
              <a:rPr lang="en-US" sz="695">
                <a:solidFill>
                  <a:srgbClr val="060807"/>
                </a:solidFill>
                <a:latin typeface="Crimson Roman" panose="02030503060406020304" pitchFamily="18" charset="0"/>
                <a:ea typeface="Roboto Condensed Light" panose="02000000000000000000" pitchFamily="2" charset="0"/>
                <a:cs typeface="Roboto Condensed Light" panose="02000000000000000000" pitchFamily="2" charset="0"/>
              </a:rPr>
              <a:t>Copyright © 2023 </a:t>
            </a:r>
            <a:r>
              <a:rPr lang="en-US" sz="695" err="1">
                <a:solidFill>
                  <a:srgbClr val="060807"/>
                </a:solidFill>
                <a:latin typeface="Crimson Roman" panose="02030503060406020304" pitchFamily="18" charset="0"/>
                <a:ea typeface="Roboto Condensed Light" panose="02000000000000000000" pitchFamily="2" charset="0"/>
                <a:cs typeface="Roboto Condensed Light" panose="02000000000000000000" pitchFamily="2" charset="0"/>
              </a:rPr>
              <a:t>Riboli</a:t>
            </a:r>
            <a:r>
              <a:rPr lang="en-US" sz="695">
                <a:solidFill>
                  <a:srgbClr val="060807"/>
                </a:solidFill>
                <a:latin typeface="Crimson Roman" panose="02030503060406020304" pitchFamily="18" charset="0"/>
                <a:ea typeface="Roboto Condensed Light" panose="02000000000000000000" pitchFamily="2" charset="0"/>
                <a:cs typeface="Roboto Condensed Light" panose="02000000000000000000" pitchFamily="2" charset="0"/>
              </a:rPr>
              <a:t> Family Wines. All rights reserved. Trademarks are the property of their respective owners. Confidential.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4F70E0-F637-1879-F439-1BF32F28C92D}"/>
              </a:ext>
            </a:extLst>
          </p:cNvPr>
          <p:cNvSpPr/>
          <p:nvPr userDrawn="1"/>
        </p:nvSpPr>
        <p:spPr>
          <a:xfrm>
            <a:off x="213324" y="224119"/>
            <a:ext cx="11765352" cy="636494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17525"/>
            <a:endParaRPr lang="en-DO" sz="1250">
              <a:solidFill>
                <a:srgbClr val="F3F3F3"/>
              </a:solidFill>
              <a:latin typeface="Calibri" panose="020F0502020204030204"/>
            </a:endParaRPr>
          </a:p>
        </p:txBody>
      </p:sp>
      <p:pic>
        <p:nvPicPr>
          <p:cNvPr id="14" name="Picture 13" descr="A picture containing text&#10;&#10;Description automatically generated">
            <a:extLst>
              <a:ext uri="{FF2B5EF4-FFF2-40B4-BE49-F238E27FC236}">
                <a16:creationId xmlns:a16="http://schemas.microsoft.com/office/drawing/2014/main" id="{7B72A68F-039B-C7E1-C792-AC75BBF6C30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74967" y="1640183"/>
            <a:ext cx="4396259" cy="261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0702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D6482A1-0A51-ECC9-4ED8-EF503E849C20}"/>
              </a:ext>
            </a:extLst>
          </p:cNvPr>
          <p:cNvSpPr/>
          <p:nvPr userDrawn="1"/>
        </p:nvSpPr>
        <p:spPr>
          <a:xfrm>
            <a:off x="-1" y="0"/>
            <a:ext cx="12203881" cy="68553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19A409-58A6-2F54-4BBA-C25B04D991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" r="24589"/>
          <a:stretch/>
        </p:blipFill>
        <p:spPr>
          <a:xfrm>
            <a:off x="4535257" y="0"/>
            <a:ext cx="7635227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1042F58-51B8-A60B-3275-B4CD07DE9A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75" r="30946"/>
          <a:stretch/>
        </p:blipFill>
        <p:spPr>
          <a:xfrm>
            <a:off x="5040" y="-10144"/>
            <a:ext cx="3867189" cy="6860642"/>
          </a:xfrm>
          <a:prstGeom prst="rect">
            <a:avLst/>
          </a:prstGeom>
          <a:ln>
            <a:noFill/>
          </a:ln>
        </p:spPr>
      </p:pic>
      <p:pic>
        <p:nvPicPr>
          <p:cNvPr id="9" name="Picture 8" descr="A picture containing ramp, cement&#10;&#10;Description automatically generated">
            <a:extLst>
              <a:ext uri="{FF2B5EF4-FFF2-40B4-BE49-F238E27FC236}">
                <a16:creationId xmlns:a16="http://schemas.microsoft.com/office/drawing/2014/main" id="{B0C85EA2-36A4-B876-0270-ADD7A4CB09A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  <a:alphaModFix amt="35000"/>
          </a:blip>
          <a:stretch>
            <a:fillRect/>
          </a:stretch>
        </p:blipFill>
        <p:spPr>
          <a:xfrm>
            <a:off x="4516401" y="-2642"/>
            <a:ext cx="768748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0810117-ECFF-5754-265C-3FD178949906}"/>
              </a:ext>
            </a:extLst>
          </p:cNvPr>
          <p:cNvSpPr/>
          <p:nvPr userDrawn="1"/>
        </p:nvSpPr>
        <p:spPr>
          <a:xfrm>
            <a:off x="4686861" y="2325448"/>
            <a:ext cx="6888321" cy="31353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17525"/>
            <a:endParaRPr lang="en-DO" sz="125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0EFEB08-BC9A-601A-43CF-966B888BA897}"/>
              </a:ext>
            </a:extLst>
          </p:cNvPr>
          <p:cNvGrpSpPr/>
          <p:nvPr userDrawn="1"/>
        </p:nvGrpSpPr>
        <p:grpSpPr>
          <a:xfrm>
            <a:off x="4412943" y="2017857"/>
            <a:ext cx="1070369" cy="1070369"/>
            <a:chOff x="8214852" y="5374140"/>
            <a:chExt cx="973393" cy="973393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E71B5B4A-1485-4900-980C-5236E6F713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543153" y="5743307"/>
              <a:ext cx="287294" cy="235059"/>
            </a:xfrm>
            <a:prstGeom prst="rect">
              <a:avLst/>
            </a:prstGeom>
          </p:spPr>
        </p:pic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B2D0BF0-123A-7A52-1267-979E4E8E0556}"/>
                </a:ext>
              </a:extLst>
            </p:cNvPr>
            <p:cNvSpPr/>
            <p:nvPr/>
          </p:nvSpPr>
          <p:spPr>
            <a:xfrm>
              <a:off x="8214852" y="5374140"/>
              <a:ext cx="973393" cy="973393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17525"/>
              <a:endParaRPr lang="en-DO" sz="125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ADDFBE8E-537C-F2D0-DC40-B117184DF407}"/>
              </a:ext>
            </a:extLst>
          </p:cNvPr>
          <p:cNvSpPr/>
          <p:nvPr userDrawn="1"/>
        </p:nvSpPr>
        <p:spPr>
          <a:xfrm>
            <a:off x="202566" y="256674"/>
            <a:ext cx="11765352" cy="6327006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17525"/>
            <a:endParaRPr lang="en-DO" sz="125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008475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717CA0-7D77-6183-8F79-0C9C153F773D}"/>
              </a:ext>
            </a:extLst>
          </p:cNvPr>
          <p:cNvSpPr txBox="1"/>
          <p:nvPr userDrawn="1"/>
        </p:nvSpPr>
        <p:spPr>
          <a:xfrm>
            <a:off x="9920557" y="-1234079"/>
            <a:ext cx="184731" cy="284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17525"/>
            <a:endParaRPr lang="en-US" sz="1250">
              <a:solidFill>
                <a:srgbClr val="060807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4F70E0-F637-1879-F439-1BF32F28C92D}"/>
              </a:ext>
            </a:extLst>
          </p:cNvPr>
          <p:cNvSpPr/>
          <p:nvPr userDrawn="1"/>
        </p:nvSpPr>
        <p:spPr>
          <a:xfrm>
            <a:off x="213324" y="224119"/>
            <a:ext cx="11765352" cy="636494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17525"/>
            <a:endParaRPr lang="en-DO" sz="1250">
              <a:solidFill>
                <a:srgbClr val="F3F3F3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814C51-E67C-362E-259D-7A7EE3AD40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F417056F-7A75-1707-9680-D66CC84AE4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972136-C3F5-BBBD-2631-ECAF31C80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133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indmill in a field&#10;&#10;Description automatically generated">
            <a:extLst>
              <a:ext uri="{FF2B5EF4-FFF2-40B4-BE49-F238E27FC236}">
                <a16:creationId xmlns:a16="http://schemas.microsoft.com/office/drawing/2014/main" id="{D4AFC655-F15B-D1B9-AB25-790AE88FF3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597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_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7D701C-60D2-9C55-17C7-E1868EE014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899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37B741F-AEB9-B0F4-A146-6CA67B13E2F8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BBD21D-698A-BAF4-46FF-84BD3F01FA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BAF837C-4031-8814-5401-5C1D86B3A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014091-F4B3-C5B2-301B-770A6C96A8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8688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04CB7FB-2358-C796-9933-0E28234A1F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E2967F2-F24A-2B92-4049-690A061A18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B6A492-4E00-662F-1AD1-7CDA011560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876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DED0C-C29B-6216-3CDC-82119C7CC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DB1B8-A1D4-3B92-660F-1E5017533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3CECC-4C4F-9966-218E-5123673B9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7D836-337E-4CDE-9DB1-48E5D063D3ED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CD165D-7BDA-37A5-E1A8-7BB6E284F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EE488-0EA8-85CC-7165-F3189BB05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934B-3687-46CF-A990-BB015DF2F83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26B833A8-DF4A-FFC4-9121-E00341D770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22" y="6079329"/>
            <a:ext cx="12195577" cy="7786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71A102-4656-AB90-280C-D05E8EFC5C36}"/>
              </a:ext>
            </a:extLst>
          </p:cNvPr>
          <p:cNvSpPr txBox="1"/>
          <p:nvPr userDrawn="1"/>
        </p:nvSpPr>
        <p:spPr>
          <a:xfrm>
            <a:off x="3316448" y="6586074"/>
            <a:ext cx="8400734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PROPRIETARY &amp; CONFIDENTIAL</a:t>
            </a:r>
            <a:r>
              <a:rPr lang="en-US" sz="1000" b="1">
                <a:solidFill>
                  <a:srgbClr val="FFFFFF"/>
                </a:solidFill>
                <a:latin typeface="Montserrat Light"/>
                <a:cs typeface="Arial"/>
              </a:rPr>
              <a:t>  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|</a:t>
            </a:r>
            <a:r>
              <a:rPr lang="en-US" sz="800">
                <a:solidFill>
                  <a:srgbClr val="FFFFFF"/>
                </a:solidFill>
                <a:latin typeface="Montserrat Light"/>
                <a:cs typeface="Arial"/>
              </a:rPr>
              <a:t>  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 INTENDED </a:t>
            </a:r>
            <a:r>
              <a:rPr lang="en-US" sz="800">
                <a:solidFill>
                  <a:srgbClr val="FFFFFF"/>
                </a:solidFill>
                <a:latin typeface="Montserrat Light"/>
                <a:cs typeface="Arial"/>
              </a:rPr>
              <a:t>SOLELY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 FOR USE OF ADDRESSED RECIPIENT AND MAY NOT BE REPURPOSED OR REUSED</a:t>
            </a:r>
          </a:p>
        </p:txBody>
      </p:sp>
    </p:spTree>
    <p:extLst>
      <p:ext uri="{BB962C8B-B14F-4D97-AF65-F5344CB8AC3E}">
        <p14:creationId xmlns:p14="http://schemas.microsoft.com/office/powerpoint/2010/main" val="39041161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ella 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7994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37B741F-AEB9-B0F4-A146-6CA67B13E2F8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A9FAA1-6000-4E68-20F1-E5F2F211B9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5991" t="19366" r="26892" b="25202"/>
          <a:stretch/>
        </p:blipFill>
        <p:spPr>
          <a:xfrm>
            <a:off x="10944828" y="38345"/>
            <a:ext cx="1018572" cy="119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3908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R Bran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943E17-ACF6-3F95-A492-F1988FD531EE}"/>
              </a:ext>
            </a:extLst>
          </p:cNvPr>
          <p:cNvSpPr/>
          <p:nvPr userDrawn="1"/>
        </p:nvSpPr>
        <p:spPr>
          <a:xfrm>
            <a:off x="0" y="0"/>
            <a:ext cx="12192000" cy="685308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D1E3B05-7D8E-EFF2-D1E3-C9FD4A8A2C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36217"/>
            <a:ext cx="12192000" cy="816866"/>
          </a:xfrm>
          <a:prstGeom prst="rect">
            <a:avLst/>
          </a:prstGeom>
        </p:spPr>
      </p:pic>
      <p:sp>
        <p:nvSpPr>
          <p:cNvPr id="5" name="Parallelogram 4">
            <a:extLst>
              <a:ext uri="{FF2B5EF4-FFF2-40B4-BE49-F238E27FC236}">
                <a16:creationId xmlns:a16="http://schemas.microsoft.com/office/drawing/2014/main" id="{C7BD687E-B41A-1A7E-B7C2-5BE01FE984E8}"/>
              </a:ext>
            </a:extLst>
          </p:cNvPr>
          <p:cNvSpPr/>
          <p:nvPr userDrawn="1"/>
        </p:nvSpPr>
        <p:spPr>
          <a:xfrm flipV="1">
            <a:off x="3047999" y="6579236"/>
            <a:ext cx="8559799" cy="273843"/>
          </a:xfrm>
          <a:prstGeom prst="parallelogram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3E2B38-A6DA-C3D4-8C34-E63CD218ECB7}"/>
              </a:ext>
            </a:extLst>
          </p:cNvPr>
          <p:cNvSpPr txBox="1"/>
          <p:nvPr userDrawn="1"/>
        </p:nvSpPr>
        <p:spPr>
          <a:xfrm>
            <a:off x="3138853" y="6579238"/>
            <a:ext cx="838911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b="1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PROPRIETARY &amp; CONFIDENTIAL   </a:t>
            </a:r>
            <a:r>
              <a:rPr lang="en-US" sz="800" b="1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|</a:t>
            </a:r>
            <a:r>
              <a:rPr lang="en-US" sz="800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   </a:t>
            </a:r>
            <a:r>
              <a:rPr lang="en-US" sz="800" i="0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INTENDED SOLELY FOR USE OF ADDRESSED RECIPIENT AND MAY NOT BE REPURPOSED OR REUSED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B68A6298-4369-B19F-6D61-7D54DCD3C1E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040707"/>
              </a:clrFrom>
              <a:clrTo>
                <a:srgbClr val="04070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146" y="-18247"/>
            <a:ext cx="1501091" cy="115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9167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R Brandy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1E3B05-7D8E-EFF2-D1E3-C9FD4A8A2C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36217"/>
            <a:ext cx="12192000" cy="816866"/>
          </a:xfrm>
          <a:prstGeom prst="rect">
            <a:avLst/>
          </a:prstGeom>
        </p:spPr>
      </p:pic>
      <p:sp>
        <p:nvSpPr>
          <p:cNvPr id="5" name="Parallelogram 4">
            <a:extLst>
              <a:ext uri="{FF2B5EF4-FFF2-40B4-BE49-F238E27FC236}">
                <a16:creationId xmlns:a16="http://schemas.microsoft.com/office/drawing/2014/main" id="{C7BD687E-B41A-1A7E-B7C2-5BE01FE984E8}"/>
              </a:ext>
            </a:extLst>
          </p:cNvPr>
          <p:cNvSpPr/>
          <p:nvPr userDrawn="1"/>
        </p:nvSpPr>
        <p:spPr>
          <a:xfrm flipV="1">
            <a:off x="3047999" y="6579236"/>
            <a:ext cx="8559799" cy="273843"/>
          </a:xfrm>
          <a:prstGeom prst="parallelogram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3E2B38-A6DA-C3D4-8C34-E63CD218ECB7}"/>
              </a:ext>
            </a:extLst>
          </p:cNvPr>
          <p:cNvSpPr txBox="1"/>
          <p:nvPr userDrawn="1"/>
        </p:nvSpPr>
        <p:spPr>
          <a:xfrm>
            <a:off x="3138853" y="6579238"/>
            <a:ext cx="838911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b="1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PROPRIETARY &amp; CONFIDENTIAL   </a:t>
            </a:r>
            <a:r>
              <a:rPr lang="en-US" sz="800" b="1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|</a:t>
            </a:r>
            <a:r>
              <a:rPr lang="en-US" sz="800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   </a:t>
            </a:r>
            <a:r>
              <a:rPr lang="en-US" sz="800" i="0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INTENDED SOLELY FOR USE OF ADDRESSED RECIPIENT AND MAY NOT BE REPURPOSED OR REUSED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C46F24F-365C-F92E-FA6B-26A4A22496A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13756" y="-61225"/>
            <a:ext cx="1611869" cy="1245889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2B59268-CF1C-C53C-A7C3-95C4BB32A8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7994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535823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ritz Del Co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D1E3B05-7D8E-EFF2-D1E3-C9FD4A8A2C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36217"/>
            <a:ext cx="12192000" cy="816866"/>
          </a:xfrm>
          <a:prstGeom prst="rect">
            <a:avLst/>
          </a:prstGeom>
        </p:spPr>
      </p:pic>
      <p:sp>
        <p:nvSpPr>
          <p:cNvPr id="5" name="Parallelogram 4">
            <a:extLst>
              <a:ext uri="{FF2B5EF4-FFF2-40B4-BE49-F238E27FC236}">
                <a16:creationId xmlns:a16="http://schemas.microsoft.com/office/drawing/2014/main" id="{C7BD687E-B41A-1A7E-B7C2-5BE01FE984E8}"/>
              </a:ext>
            </a:extLst>
          </p:cNvPr>
          <p:cNvSpPr/>
          <p:nvPr userDrawn="1"/>
        </p:nvSpPr>
        <p:spPr>
          <a:xfrm flipV="1">
            <a:off x="3047999" y="6579236"/>
            <a:ext cx="8559799" cy="273843"/>
          </a:xfrm>
          <a:prstGeom prst="parallelogram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3E2B38-A6DA-C3D4-8C34-E63CD218ECB7}"/>
              </a:ext>
            </a:extLst>
          </p:cNvPr>
          <p:cNvSpPr txBox="1"/>
          <p:nvPr userDrawn="1"/>
        </p:nvSpPr>
        <p:spPr>
          <a:xfrm>
            <a:off x="3138853" y="6579238"/>
            <a:ext cx="838911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b="1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PROPRIETARY &amp; CONFIDENTIAL   </a:t>
            </a:r>
            <a:r>
              <a:rPr lang="en-US" sz="800" b="1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|</a:t>
            </a:r>
            <a:r>
              <a:rPr lang="en-US" sz="800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   </a:t>
            </a:r>
            <a:r>
              <a:rPr lang="en-US" sz="800" i="0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INTENDED SOLELY FOR USE OF ADDRESSED RECIPIENT AND MAY NOT BE REPURPOSED OR REUSED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2B59268-CF1C-C53C-A7C3-95C4BB32A8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7994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icture 3" descr="A blue text with three colored dots&#10;&#10;Description automatically generated">
            <a:extLst>
              <a:ext uri="{FF2B5EF4-FFF2-40B4-BE49-F238E27FC236}">
                <a16:creationId xmlns:a16="http://schemas.microsoft.com/office/drawing/2014/main" id="{77CD475F-BF41-3E1F-A416-1ACA03CEEFF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96" y="130289"/>
            <a:ext cx="819141" cy="80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302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F8B073-E59E-EEA8-7683-294A931D13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3020" y="190499"/>
            <a:ext cx="1448980" cy="80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544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3" descr="Logo&#10;&#10;Description automatically generated">
            <a:extLst>
              <a:ext uri="{FF2B5EF4-FFF2-40B4-BE49-F238E27FC236}">
                <a16:creationId xmlns:a16="http://schemas.microsoft.com/office/drawing/2014/main" id="{718048CB-AB52-B967-9CF9-DAF8217F35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4313" y="27624"/>
            <a:ext cx="967313" cy="900142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4AB3A45-6E66-36E1-29F1-FA356E8B9147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2499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n Sime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901CB4-DD2E-B67F-6F20-06E76AB62C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40171" y="-66140"/>
            <a:ext cx="1575597" cy="888064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570335C5-E8F9-2831-1C44-2BF516702996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7622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ddale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9ED2C4-B4A5-E81D-2B98-927EAFD37D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04252" y="0"/>
            <a:ext cx="1559164" cy="83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7375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a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2600E8-4BC6-2FCE-3C15-C4B477435B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91969" y="352306"/>
            <a:ext cx="1151082" cy="36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5062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 Special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8993C48-16AA-16AF-40CA-FA4533C754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46228" y="300205"/>
            <a:ext cx="1224009" cy="47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877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E1A66-BCFD-D702-5B9F-31F6BE0F3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7BAC66-FC63-E004-0FD4-04F87230D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D1714-05A5-BEFC-ED63-722CC86F3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7D836-337E-4CDE-9DB1-48E5D063D3ED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63DE3F-ECA1-386B-DDFB-64743E684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2444A-ACE1-2404-3732-44D6C09E3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934B-3687-46CF-A990-BB015DF2F83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77C74BBD-E6F3-E38B-EFF1-F22B8F125A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22" y="6079329"/>
            <a:ext cx="12195577" cy="7786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5DB61E3-A097-7135-FDC1-272AB7753EA3}"/>
              </a:ext>
            </a:extLst>
          </p:cNvPr>
          <p:cNvSpPr txBox="1"/>
          <p:nvPr userDrawn="1"/>
        </p:nvSpPr>
        <p:spPr>
          <a:xfrm>
            <a:off x="3316448" y="6586074"/>
            <a:ext cx="8400734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PROPRIETARY &amp; CONFIDENTIAL</a:t>
            </a:r>
            <a:r>
              <a:rPr lang="en-US" sz="1000" b="1">
                <a:solidFill>
                  <a:srgbClr val="FFFFFF"/>
                </a:solidFill>
                <a:latin typeface="Montserrat Light"/>
                <a:cs typeface="Arial"/>
              </a:rPr>
              <a:t>  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|</a:t>
            </a:r>
            <a:r>
              <a:rPr lang="en-US" sz="800">
                <a:solidFill>
                  <a:srgbClr val="FFFFFF"/>
                </a:solidFill>
                <a:latin typeface="Montserrat Light"/>
                <a:cs typeface="Arial"/>
              </a:rPr>
              <a:t>  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 INTENDED </a:t>
            </a:r>
            <a:r>
              <a:rPr lang="en-US" sz="800">
                <a:solidFill>
                  <a:srgbClr val="FFFFFF"/>
                </a:solidFill>
                <a:latin typeface="Montserrat Light"/>
                <a:cs typeface="Arial"/>
              </a:rPr>
              <a:t>SOLELY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 FOR USE OF ADDRESSED RECIPIENT AND MAY NOT BE REPURPOSED OR REUSED</a:t>
            </a:r>
          </a:p>
        </p:txBody>
      </p:sp>
    </p:spTree>
    <p:extLst>
      <p:ext uri="{BB962C8B-B14F-4D97-AF65-F5344CB8AC3E}">
        <p14:creationId xmlns:p14="http://schemas.microsoft.com/office/powerpoint/2010/main" val="1501206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 Fruit F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50358FA-A65F-1DD2-67EC-3BD5A283B3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A42E5DF-FCEF-39A2-BB8A-8AA68907A1E1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7691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 Fruit F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CB6F2E-9042-21DF-8962-A47863923B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74049" y="93436"/>
            <a:ext cx="1110907" cy="66856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50358FA-A65F-1DD2-67EC-3BD5A283B3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A42E5DF-FCEF-39A2-BB8A-8AA68907A1E1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7255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ic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463D82-E91B-1434-C0BC-11FD352A45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34811" y="256187"/>
            <a:ext cx="1148263" cy="392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4674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 Special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A close-up of a wine bottle&#10;&#10;Description automatically generated">
            <a:extLst>
              <a:ext uri="{FF2B5EF4-FFF2-40B4-BE49-F238E27FC236}">
                <a16:creationId xmlns:a16="http://schemas.microsoft.com/office/drawing/2014/main" id="{CEF52BB2-4730-F2B8-C793-ADF71EF34C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" y="0"/>
            <a:ext cx="121859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0325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A Fruit F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50358FA-A65F-1DD2-67EC-3BD5A283B3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A42E5DF-FCEF-39A2-BB8A-8AA68907A1E1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 descr="A screen shot of a computer&#10;&#10;Description automatically generated">
            <a:extLst>
              <a:ext uri="{FF2B5EF4-FFF2-40B4-BE49-F238E27FC236}">
                <a16:creationId xmlns:a16="http://schemas.microsoft.com/office/drawing/2014/main" id="{DCB8853F-4A16-2E46-11E8-504914B082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2"/>
            <a:ext cx="12192000" cy="684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1353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7B1AA3-C693-CCF6-93CA-F429372E02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A screen shot of a video game&#10;&#10;Description automatically generated">
            <a:extLst>
              <a:ext uri="{FF2B5EF4-FFF2-40B4-BE49-F238E27FC236}">
                <a16:creationId xmlns:a16="http://schemas.microsoft.com/office/drawing/2014/main" id="{AE7BB968-7683-495C-9F00-716C420C39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"/>
            <a:ext cx="12192000" cy="685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7179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a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4413EB-78FC-A145-AD6B-20BFF140D2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8475" y="113499"/>
            <a:ext cx="1521012" cy="738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8427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va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31ABF1-1B07-96CE-5085-EF92901A6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228" y="0"/>
            <a:ext cx="1469772" cy="97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6490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e Champ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684F46-B646-8D1F-FBB2-23FA19E211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3070" y="113530"/>
            <a:ext cx="877167" cy="67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41401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v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706716-735D-A9BE-D8A3-033ED9AD67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11419" y="190499"/>
            <a:ext cx="1033102" cy="49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9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BFCF6-002E-BD4E-49E9-328A33E26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A143F-2BAF-9B4A-B947-463516A13E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CA4335-4ABD-0E8E-8FE5-C129674CCB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4FFA7-EA19-43DB-671B-6DBA4A0DE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7D836-337E-4CDE-9DB1-48E5D063D3ED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3601DD-DC95-904D-9EA5-3A279D525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8D6A6C-004F-7D7B-69AF-3A902202B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934B-3687-46CF-A990-BB015DF2F83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39064A5D-3CB9-B790-66E6-77E3F04387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22" y="6079329"/>
            <a:ext cx="12195577" cy="7786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1334FA2-B006-BE89-1B3A-BFA430224670}"/>
              </a:ext>
            </a:extLst>
          </p:cNvPr>
          <p:cNvSpPr txBox="1"/>
          <p:nvPr userDrawn="1"/>
        </p:nvSpPr>
        <p:spPr>
          <a:xfrm>
            <a:off x="3316448" y="6586074"/>
            <a:ext cx="8400734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PROPRIETARY &amp; CONFIDENTIAL</a:t>
            </a:r>
            <a:r>
              <a:rPr lang="en-US" sz="1000" b="1">
                <a:solidFill>
                  <a:srgbClr val="FFFFFF"/>
                </a:solidFill>
                <a:latin typeface="Montserrat Light"/>
                <a:cs typeface="Arial"/>
              </a:rPr>
              <a:t>  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|</a:t>
            </a:r>
            <a:r>
              <a:rPr lang="en-US" sz="800">
                <a:solidFill>
                  <a:srgbClr val="FFFFFF"/>
                </a:solidFill>
                <a:latin typeface="Montserrat Light"/>
                <a:cs typeface="Arial"/>
              </a:rPr>
              <a:t>  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 INTENDED </a:t>
            </a:r>
            <a:r>
              <a:rPr lang="en-US" sz="800">
                <a:solidFill>
                  <a:srgbClr val="FFFFFF"/>
                </a:solidFill>
                <a:latin typeface="Montserrat Light"/>
                <a:cs typeface="Arial"/>
              </a:rPr>
              <a:t>SOLELY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 FOR USE OF ADDRESSED RECIPIENT AND MAY NOT BE REPURPOSED OR REUSED</a:t>
            </a:r>
          </a:p>
        </p:txBody>
      </p:sp>
    </p:spTree>
    <p:extLst>
      <p:ext uri="{BB962C8B-B14F-4D97-AF65-F5344CB8AC3E}">
        <p14:creationId xmlns:p14="http://schemas.microsoft.com/office/powerpoint/2010/main" val="159384815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i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DCD1DD-BD4F-8273-91B0-86A43059AD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94959" y="190499"/>
            <a:ext cx="1268441" cy="41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1154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mine - Ren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749DDE-CFE0-F37E-E606-8E133D4F34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10455" y="138238"/>
            <a:ext cx="1059782" cy="57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7215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BCEE0B-95C6-FF0C-BFDB-72DC45AB64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9308" y="190499"/>
            <a:ext cx="1070929" cy="19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401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r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 descr="A black and gold logo&#10;&#10;Description automatically generated">
            <a:extLst>
              <a:ext uri="{FF2B5EF4-FFF2-40B4-BE49-F238E27FC236}">
                <a16:creationId xmlns:a16="http://schemas.microsoft.com/office/drawing/2014/main" id="{61E91AE9-B63F-9205-7C10-961FEBE297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3028" y="190499"/>
            <a:ext cx="1907209" cy="45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3251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r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B9E29E-7EDC-D430-DA2F-DB71C32EEF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8676" y="95366"/>
            <a:ext cx="1051573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29414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ve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7C191D-8F7E-CAFF-EC6C-8C016F1A1F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40321" y="104823"/>
            <a:ext cx="623079" cy="871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2228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ko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446325-3333-9BE8-EA1B-634255163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8779" y="95216"/>
            <a:ext cx="601458" cy="71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6776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tne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14C5D7-8E3D-E9D8-4264-72E26AF875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14748" y="190499"/>
            <a:ext cx="1355489" cy="25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8299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ire Coll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FB3CF4-79D5-475C-9842-5831BD438F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5263" y="111435"/>
            <a:ext cx="953811" cy="528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7307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nc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6D87802-3A45-8A3A-BC04-627DDA1F25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9756" t="15161" r="17428" b="25775"/>
          <a:stretch/>
        </p:blipFill>
        <p:spPr>
          <a:xfrm>
            <a:off x="10829985" y="139770"/>
            <a:ext cx="1133415" cy="62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039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49EF1C-69EF-3F45-F5CD-E7A341431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7D836-337E-4CDE-9DB1-48E5D063D3ED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AD839A-8AF5-CEA0-E13D-A0C1A62C0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ACF5DA-6902-7A0A-FA97-0769DC8A2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934B-3687-46CF-A990-BB015DF2F833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36F29EA3-0FF4-E748-F74A-E865DBDB1F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22" y="6079329"/>
            <a:ext cx="12195577" cy="77867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3081640-4A06-2E6A-4536-4C129899F15F}"/>
              </a:ext>
            </a:extLst>
          </p:cNvPr>
          <p:cNvSpPr txBox="1"/>
          <p:nvPr userDrawn="1"/>
        </p:nvSpPr>
        <p:spPr>
          <a:xfrm>
            <a:off x="3316448" y="6586074"/>
            <a:ext cx="8400734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PROPRIETARY &amp; CONFIDENTIAL</a:t>
            </a:r>
            <a:r>
              <a:rPr lang="en-US" sz="1000" b="1">
                <a:solidFill>
                  <a:srgbClr val="FFFFFF"/>
                </a:solidFill>
                <a:latin typeface="Montserrat Light"/>
                <a:cs typeface="Arial"/>
              </a:rPr>
              <a:t>  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|</a:t>
            </a:r>
            <a:r>
              <a:rPr lang="en-US" sz="800">
                <a:solidFill>
                  <a:srgbClr val="FFFFFF"/>
                </a:solidFill>
                <a:latin typeface="Montserrat Light"/>
                <a:cs typeface="Arial"/>
              </a:rPr>
              <a:t>  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 INTENDED </a:t>
            </a:r>
            <a:r>
              <a:rPr lang="en-US" sz="800">
                <a:solidFill>
                  <a:srgbClr val="FFFFFF"/>
                </a:solidFill>
                <a:latin typeface="Montserrat Light"/>
                <a:cs typeface="Arial"/>
              </a:rPr>
              <a:t>SOLELY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 FOR USE OF ADDRESSED RECIPIENT AND MAY NOT BE REPURPOSED OR REUSED</a:t>
            </a:r>
          </a:p>
        </p:txBody>
      </p:sp>
    </p:spTree>
    <p:extLst>
      <p:ext uri="{BB962C8B-B14F-4D97-AF65-F5344CB8AC3E}">
        <p14:creationId xmlns:p14="http://schemas.microsoft.com/office/powerpoint/2010/main" val="21172710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 Glo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A close-up of a black text&#10;&#10;Description automatically generated">
            <a:extLst>
              <a:ext uri="{FF2B5EF4-FFF2-40B4-BE49-F238E27FC236}">
                <a16:creationId xmlns:a16="http://schemas.microsoft.com/office/drawing/2014/main" id="{80DF4DBF-F7C5-F7CA-5C98-2AB83DA4BB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7852" y="73024"/>
            <a:ext cx="1815548" cy="81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89018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nic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D1519140-18A2-AD92-E7F5-0E56772D80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168" y="190499"/>
            <a:ext cx="1099930" cy="586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8872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 Chin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A black and brown logo&#10;&#10;Description automatically generated">
            <a:extLst>
              <a:ext uri="{FF2B5EF4-FFF2-40B4-BE49-F238E27FC236}">
                <a16:creationId xmlns:a16="http://schemas.microsoft.com/office/drawing/2014/main" id="{342B44A6-FF8A-3ACB-214D-49C8821C5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530" y="103204"/>
            <a:ext cx="1216707" cy="69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09528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 Chin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83234F-E5F2-31BC-93EC-DA0C55C581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94759" y="90424"/>
            <a:ext cx="775478" cy="72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6459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va De La 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Text, logo, company name&#10;&#10;Description automatically generated">
            <a:extLst>
              <a:ext uri="{FF2B5EF4-FFF2-40B4-BE49-F238E27FC236}">
                <a16:creationId xmlns:a16="http://schemas.microsoft.com/office/drawing/2014/main" id="{A16A360A-E2BE-A6AE-3C22-E0274536EB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202" y="97744"/>
            <a:ext cx="1111536" cy="35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0974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49DBE7-9CF0-407F-0278-7762E3C52E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A screen shot of a computer&#10;&#10;Description automatically generated">
            <a:extLst>
              <a:ext uri="{FF2B5EF4-FFF2-40B4-BE49-F238E27FC236}">
                <a16:creationId xmlns:a16="http://schemas.microsoft.com/office/drawing/2014/main" id="{655D2E32-1DDC-13B0-88EE-3213A1296A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"/>
            <a:ext cx="12192000" cy="68578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A342F7-497C-1F3B-3A98-54B0FEA72163}"/>
              </a:ext>
            </a:extLst>
          </p:cNvPr>
          <p:cNvSpPr txBox="1"/>
          <p:nvPr userDrawn="1"/>
        </p:nvSpPr>
        <p:spPr>
          <a:xfrm>
            <a:off x="673332" y="116378"/>
            <a:ext cx="454706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>
                <a:solidFill>
                  <a:schemeClr val="bg1"/>
                </a:solidFill>
                <a:latin typeface="Broadway" panose="04040905080B02020502" pitchFamily="82" charset="0"/>
              </a:rPr>
              <a:t>Juicy Spritz</a:t>
            </a:r>
          </a:p>
        </p:txBody>
      </p:sp>
    </p:spTree>
    <p:extLst>
      <p:ext uri="{BB962C8B-B14F-4D97-AF65-F5344CB8AC3E}">
        <p14:creationId xmlns:p14="http://schemas.microsoft.com/office/powerpoint/2010/main" val="106092099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49DBE7-9CF0-407F-0278-7762E3C52E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A screen shot of a computer&#10;&#10;Description automatically generated">
            <a:extLst>
              <a:ext uri="{FF2B5EF4-FFF2-40B4-BE49-F238E27FC236}">
                <a16:creationId xmlns:a16="http://schemas.microsoft.com/office/drawing/2014/main" id="{655D2E32-1DDC-13B0-88EE-3213A1296A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"/>
            <a:ext cx="12192000" cy="685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40256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62EC4E-FFE3-52A6-E25B-3B424D6F4B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9E86FE2-DEE8-45C4-AC2F-1F6BF7CB0F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4940" y="4104822"/>
            <a:ext cx="4902119" cy="1408021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550BC269-1E79-41A4-9AF7-D9D2ECA410D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61944" y="6168340"/>
            <a:ext cx="5468112" cy="422534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0" indent="0" algn="ctr">
              <a:buNone/>
              <a:defRPr sz="1800" cap="all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Presenter(s) information</a:t>
            </a:r>
          </a:p>
        </p:txBody>
      </p:sp>
    </p:spTree>
    <p:extLst>
      <p:ext uri="{BB962C8B-B14F-4D97-AF65-F5344CB8AC3E}">
        <p14:creationId xmlns:p14="http://schemas.microsoft.com/office/powerpoint/2010/main" val="42445697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Text, logo, company name&#10;&#10;Description automatically generated">
            <a:extLst>
              <a:ext uri="{FF2B5EF4-FFF2-40B4-BE49-F238E27FC236}">
                <a16:creationId xmlns:a16="http://schemas.microsoft.com/office/drawing/2014/main" id="{A16A360A-E2BE-A6AE-3C22-E0274536EB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202" y="97744"/>
            <a:ext cx="1111536" cy="35469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DB6760-97F0-F83E-4352-3BAA9CAE347A}"/>
              </a:ext>
            </a:extLst>
          </p:cNvPr>
          <p:cNvSpPr/>
          <p:nvPr userDrawn="1"/>
        </p:nvSpPr>
        <p:spPr>
          <a:xfrm>
            <a:off x="10740044" y="0"/>
            <a:ext cx="1451956" cy="7143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19190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6DF3DF1D-E255-447B-B59B-BC75F6DEE4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4261" y="359819"/>
            <a:ext cx="1362456" cy="136245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A14415D-9E55-8440-9757-B183BE91EF9B}"/>
              </a:ext>
            </a:extLst>
          </p:cNvPr>
          <p:cNvSpPr/>
          <p:nvPr userDrawn="1"/>
        </p:nvSpPr>
        <p:spPr>
          <a:xfrm>
            <a:off x="0" y="0"/>
            <a:ext cx="12192000" cy="68965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07FA53-2872-3B47-B336-52B0981586F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7506" y="0"/>
            <a:ext cx="12327011" cy="69686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9E86FE2-DEE8-45C4-AC2F-1F6BF7CB0FF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02903">
            <a:off x="649206" y="2146881"/>
            <a:ext cx="3868439" cy="1111120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550BC269-1E79-41A4-9AF7-D9D2ECA410D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92352" y="6168340"/>
            <a:ext cx="5468112" cy="422534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0" indent="0" algn="ctr">
              <a:buNone/>
              <a:defRPr sz="1800" cap="all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Presenter(s) information</a:t>
            </a:r>
          </a:p>
        </p:txBody>
      </p:sp>
    </p:spTree>
    <p:extLst>
      <p:ext uri="{BB962C8B-B14F-4D97-AF65-F5344CB8AC3E}">
        <p14:creationId xmlns:p14="http://schemas.microsoft.com/office/powerpoint/2010/main" val="1811342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EC1122-A380-CD15-6D04-DBDEF0734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7D836-337E-4CDE-9DB1-48E5D063D3ED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EC66CB-74AA-3BE0-43FE-E8243B3C8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877FEB-A84B-AD92-F043-66865F13E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934B-3687-46CF-A990-BB015DF2F833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2CA58791-7141-A85C-B8A4-076AD1E8BB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22" y="6079329"/>
            <a:ext cx="12195577" cy="7786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859181E-C980-004A-0F1C-92FBF2478674}"/>
              </a:ext>
            </a:extLst>
          </p:cNvPr>
          <p:cNvSpPr txBox="1"/>
          <p:nvPr userDrawn="1"/>
        </p:nvSpPr>
        <p:spPr>
          <a:xfrm>
            <a:off x="3316448" y="6586074"/>
            <a:ext cx="8400734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PROPRIETARY &amp; CONFIDENTIAL</a:t>
            </a:r>
            <a:r>
              <a:rPr lang="en-US" sz="1000" b="1">
                <a:solidFill>
                  <a:srgbClr val="FFFFFF"/>
                </a:solidFill>
                <a:latin typeface="Montserrat Light"/>
                <a:cs typeface="Arial"/>
              </a:rPr>
              <a:t>  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|</a:t>
            </a:r>
            <a:r>
              <a:rPr lang="en-US" sz="800">
                <a:solidFill>
                  <a:srgbClr val="FFFFFF"/>
                </a:solidFill>
                <a:latin typeface="Montserrat Light"/>
                <a:cs typeface="Arial"/>
              </a:rPr>
              <a:t>  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 INTENDED </a:t>
            </a:r>
            <a:r>
              <a:rPr lang="en-US" sz="800">
                <a:solidFill>
                  <a:srgbClr val="FFFFFF"/>
                </a:solidFill>
                <a:latin typeface="Montserrat Light"/>
                <a:cs typeface="Arial"/>
              </a:rPr>
              <a:t>SOLELY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 FOR USE OF ADDRESSED RECIPIENT AND MAY NOT BE REPURPOSED OR REUSED</a:t>
            </a:r>
          </a:p>
        </p:txBody>
      </p:sp>
    </p:spTree>
    <p:extLst>
      <p:ext uri="{BB962C8B-B14F-4D97-AF65-F5344CB8AC3E}">
        <p14:creationId xmlns:p14="http://schemas.microsoft.com/office/powerpoint/2010/main" val="5377553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2593EABD-1023-4E12-8996-7F40902E3F08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BE074C3E-A25D-41BD-849A-9DE5A791E6FA}"/>
              </a:ext>
            </a:extLst>
          </p:cNvPr>
          <p:cNvSpPr/>
          <p:nvPr userDrawn="1"/>
        </p:nvSpPr>
        <p:spPr>
          <a:xfrm flipV="1">
            <a:off x="3048000" y="6584152"/>
            <a:ext cx="8559799" cy="289511"/>
          </a:xfrm>
          <a:prstGeom prst="parallelogram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30F0BB-D4D6-42C2-848C-53F6A8568186}"/>
              </a:ext>
            </a:extLst>
          </p:cNvPr>
          <p:cNvSpPr txBox="1"/>
          <p:nvPr userDrawn="1"/>
        </p:nvSpPr>
        <p:spPr>
          <a:xfrm>
            <a:off x="3138854" y="6584155"/>
            <a:ext cx="838911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b="1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PROPRIETARY &amp; CONFIDENTIAL   </a:t>
            </a:r>
            <a:r>
              <a:rPr lang="en-US" sz="800" b="1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|</a:t>
            </a:r>
            <a:r>
              <a:rPr lang="en-US" sz="800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   </a:t>
            </a:r>
            <a:r>
              <a:rPr lang="en-US" sz="800" i="0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INTENDED SOLEY FOR USE OF ADDRESSED RECIPIENT AND MAY NOT BE REPURPOSED OR REUSED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CAEC10-BA5F-43A2-A48F-E2331C489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159224"/>
            <a:ext cx="7124700" cy="5377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34099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71178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8" descr="Text&#10;&#10;Description automatically generated">
            <a:extLst>
              <a:ext uri="{FF2B5EF4-FFF2-40B4-BE49-F238E27FC236}">
                <a16:creationId xmlns:a16="http://schemas.microsoft.com/office/drawing/2014/main" id="{232518E1-543F-452B-A7B4-B736440A7B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51251"/>
            <a:ext cx="12192000" cy="80795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14C4E-C28F-4D0D-AF0E-E8B91F10A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6770" y="1222730"/>
            <a:ext cx="10138459" cy="456234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Slide Number Placeholder 6">
            <a:extLst>
              <a:ext uri="{FF2B5EF4-FFF2-40B4-BE49-F238E27FC236}">
                <a16:creationId xmlns:a16="http://schemas.microsoft.com/office/drawing/2014/main" id="{E9854883-B0F8-42E9-9A27-F9E96C7BE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7976" y="6561056"/>
            <a:ext cx="832262" cy="292027"/>
          </a:xfrm>
        </p:spPr>
        <p:txBody>
          <a:bodyPr/>
          <a:lstStyle/>
          <a:p>
            <a:fld id="{4073719A-DF96-4B3E-A1FA-FBFE2B5F41E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DC68E08E-AD8E-49FA-90F5-5C32FE269395}"/>
              </a:ext>
            </a:extLst>
          </p:cNvPr>
          <p:cNvSpPr/>
          <p:nvPr userDrawn="1"/>
        </p:nvSpPr>
        <p:spPr>
          <a:xfrm flipV="1">
            <a:off x="3048000" y="6584153"/>
            <a:ext cx="8559799" cy="273843"/>
          </a:xfrm>
          <a:prstGeom prst="parallelogram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87A544-CEBD-4C7C-8752-449D8B4D39A7}"/>
              </a:ext>
            </a:extLst>
          </p:cNvPr>
          <p:cNvSpPr txBox="1"/>
          <p:nvPr userDrawn="1"/>
        </p:nvSpPr>
        <p:spPr>
          <a:xfrm>
            <a:off x="3138854" y="6584155"/>
            <a:ext cx="838911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b="1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PROPRIETARY &amp; CONFIDENTIAL   </a:t>
            </a:r>
            <a:r>
              <a:rPr lang="en-US" sz="800" b="1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|</a:t>
            </a:r>
            <a:r>
              <a:rPr lang="en-US" sz="800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   </a:t>
            </a:r>
            <a:r>
              <a:rPr lang="en-US" sz="800" i="0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INTENDED SOLELY FOR USE OF ADDRESSED RECIPIENT AND MAY NOT BE REPURPOSED OR REUSED</a:t>
            </a:r>
          </a:p>
        </p:txBody>
      </p:sp>
    </p:spTree>
    <p:extLst>
      <p:ext uri="{BB962C8B-B14F-4D97-AF65-F5344CB8AC3E}">
        <p14:creationId xmlns:p14="http://schemas.microsoft.com/office/powerpoint/2010/main" val="195219788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0582" y="1066015"/>
            <a:ext cx="4975860" cy="348878"/>
          </a:xfrm>
        </p:spPr>
        <p:txBody>
          <a:bodyPr lIns="0" tIns="0" rIns="0" bIns="0"/>
          <a:lstStyle>
            <a:lvl1pPr>
              <a:defRPr sz="2267" b="0" i="0">
                <a:solidFill>
                  <a:srgbClr val="03313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60582" y="1066015"/>
            <a:ext cx="4975860" cy="348878"/>
          </a:xfrm>
        </p:spPr>
        <p:txBody>
          <a:bodyPr lIns="0" tIns="0" rIns="0" bIns="0"/>
          <a:lstStyle>
            <a:lvl1pPr>
              <a:defRPr sz="2267" b="0" i="0">
                <a:solidFill>
                  <a:srgbClr val="03313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67008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8" descr="Text&#10;&#10;Description automatically generated">
            <a:extLst>
              <a:ext uri="{FF2B5EF4-FFF2-40B4-BE49-F238E27FC236}">
                <a16:creationId xmlns:a16="http://schemas.microsoft.com/office/drawing/2014/main" id="{232518E1-543F-452B-A7B4-B736440A7B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51251"/>
            <a:ext cx="12192000" cy="807954"/>
          </a:xfrm>
          <a:prstGeom prst="rect">
            <a:avLst/>
          </a:prstGeom>
        </p:spPr>
      </p:pic>
      <p:sp>
        <p:nvSpPr>
          <p:cNvPr id="17" name="Slide Number Placeholder 6">
            <a:extLst>
              <a:ext uri="{FF2B5EF4-FFF2-40B4-BE49-F238E27FC236}">
                <a16:creationId xmlns:a16="http://schemas.microsoft.com/office/drawing/2014/main" id="{E9854883-B0F8-42E9-9A27-F9E96C7BE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37976" y="6561056"/>
            <a:ext cx="832262" cy="292027"/>
          </a:xfrm>
        </p:spPr>
        <p:txBody>
          <a:bodyPr/>
          <a:lstStyle/>
          <a:p>
            <a:fld id="{4073719A-DF96-4B3E-A1FA-FBFE2B5F41E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DC68E08E-AD8E-49FA-90F5-5C32FE269395}"/>
              </a:ext>
            </a:extLst>
          </p:cNvPr>
          <p:cNvSpPr/>
          <p:nvPr userDrawn="1"/>
        </p:nvSpPr>
        <p:spPr>
          <a:xfrm flipV="1">
            <a:off x="3048000" y="6584153"/>
            <a:ext cx="8559799" cy="273843"/>
          </a:xfrm>
          <a:prstGeom prst="parallelogram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87A544-CEBD-4C7C-8752-449D8B4D39A7}"/>
              </a:ext>
            </a:extLst>
          </p:cNvPr>
          <p:cNvSpPr txBox="1"/>
          <p:nvPr userDrawn="1"/>
        </p:nvSpPr>
        <p:spPr>
          <a:xfrm>
            <a:off x="3138854" y="6584155"/>
            <a:ext cx="838911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b="1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PROPRIETARY &amp; CONFIDENTIAL   </a:t>
            </a:r>
            <a:r>
              <a:rPr lang="en-US" sz="800" b="1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|</a:t>
            </a:r>
            <a:r>
              <a:rPr lang="en-US" sz="800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   </a:t>
            </a:r>
            <a:r>
              <a:rPr lang="en-US" sz="800" i="0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INTENDED SOLEY FOR USE OF ADDRESSED RECIPIENT AND MAY NOT BE REPURPOSED OR REUSED</a:t>
            </a:r>
          </a:p>
        </p:txBody>
      </p:sp>
    </p:spTree>
    <p:extLst>
      <p:ext uri="{BB962C8B-B14F-4D97-AF65-F5344CB8AC3E}">
        <p14:creationId xmlns:p14="http://schemas.microsoft.com/office/powerpoint/2010/main" val="102424851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7_RFW Cov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1DD0D2-B29B-854F-C2FF-359676633C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03721" y="6005829"/>
            <a:ext cx="5984558" cy="394841"/>
          </a:xfrm>
        </p:spPr>
        <p:txBody>
          <a:bodyPr>
            <a:normAutofit/>
          </a:bodyPr>
          <a:lstStyle>
            <a:lvl1pPr marL="0" indent="0" algn="ctr">
              <a:buNone/>
              <a:defRPr sz="2000" cap="all" spc="1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Title Here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D2F3F6-DE62-A277-DF4D-528668B6DD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16" y="0"/>
            <a:ext cx="7150098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E151396-FCEB-90C6-5748-8210D01D8190}"/>
              </a:ext>
            </a:extLst>
          </p:cNvPr>
          <p:cNvSpPr/>
          <p:nvPr userDrawn="1"/>
        </p:nvSpPr>
        <p:spPr>
          <a:xfrm>
            <a:off x="7137400" y="0"/>
            <a:ext cx="5054600" cy="6858002"/>
          </a:xfrm>
          <a:prstGeom prst="rect">
            <a:avLst/>
          </a:prstGeom>
          <a:solidFill>
            <a:schemeClr val="tx1">
              <a:lumMod val="85000"/>
              <a:lumOff val="15000"/>
              <a:alpha val="9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accent4"/>
                </a:solidFill>
              </a:ln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0AE48C-1E27-8125-6CD0-019C42138959}"/>
              </a:ext>
            </a:extLst>
          </p:cNvPr>
          <p:cNvSpPr txBox="1"/>
          <p:nvPr/>
        </p:nvSpPr>
        <p:spPr>
          <a:xfrm>
            <a:off x="6096000" y="6596034"/>
            <a:ext cx="5742712" cy="19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317525"/>
            <a:r>
              <a:rPr lang="en-US" sz="695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Roboto Condensed Light" panose="02000000000000000000" pitchFamily="2" charset="0"/>
                <a:cs typeface="Roboto Condensed Light" panose="02000000000000000000" pitchFamily="2" charset="0"/>
              </a:rPr>
              <a:t>©2024 </a:t>
            </a:r>
            <a:r>
              <a:rPr lang="en-US" sz="695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Roboto Condensed Light" panose="02000000000000000000" pitchFamily="2" charset="0"/>
                <a:cs typeface="Roboto Condensed Light" panose="02000000000000000000" pitchFamily="2" charset="0"/>
              </a:rPr>
              <a:t>Riboli</a:t>
            </a:r>
            <a:r>
              <a:rPr lang="en-US" sz="695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Roboto Condensed Light" panose="02000000000000000000" pitchFamily="2" charset="0"/>
                <a:cs typeface="Roboto Condensed Light" panose="02000000000000000000" pitchFamily="2" charset="0"/>
              </a:rPr>
              <a:t> Fine Wines. All rights reserved. Trademarks are the property of their respective owners. Confidential.</a:t>
            </a:r>
          </a:p>
        </p:txBody>
      </p:sp>
      <p:pic>
        <p:nvPicPr>
          <p:cNvPr id="10" name="Picture 9" descr="A black background with white and orange text&#10;&#10;Description automatically generated">
            <a:extLst>
              <a:ext uri="{FF2B5EF4-FFF2-40B4-BE49-F238E27FC236}">
                <a16:creationId xmlns:a16="http://schemas.microsoft.com/office/drawing/2014/main" id="{172921C0-5900-003D-1CC7-EB146B6B688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1506" y="575069"/>
            <a:ext cx="4744560" cy="395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593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RFW Cov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1DD0D2-B29B-854F-C2FF-359676633C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03721" y="6005829"/>
            <a:ext cx="5984558" cy="394841"/>
          </a:xfrm>
        </p:spPr>
        <p:txBody>
          <a:bodyPr>
            <a:normAutofit/>
          </a:bodyPr>
          <a:lstStyle>
            <a:lvl1pPr marL="0" indent="0" algn="ctr">
              <a:buNone/>
              <a:defRPr sz="2000" cap="all" spc="10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Title Here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D2F3F6-DE62-A277-DF4D-528668B6DD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7150098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E151396-FCEB-90C6-5748-8210D01D8190}"/>
              </a:ext>
            </a:extLst>
          </p:cNvPr>
          <p:cNvSpPr/>
          <p:nvPr userDrawn="1"/>
        </p:nvSpPr>
        <p:spPr>
          <a:xfrm>
            <a:off x="7137400" y="0"/>
            <a:ext cx="5054600" cy="68580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accent4"/>
                </a:solidFill>
              </a:ln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59D0420-C4C9-F9C7-C981-E99244320AC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032750" y="1522533"/>
            <a:ext cx="3263900" cy="2345542"/>
          </a:xfrm>
          <a:prstGeom prst="rect">
            <a:avLst/>
          </a:prstGeom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0AE48C-1E27-8125-6CD0-019C42138959}"/>
              </a:ext>
            </a:extLst>
          </p:cNvPr>
          <p:cNvSpPr txBox="1"/>
          <p:nvPr/>
        </p:nvSpPr>
        <p:spPr>
          <a:xfrm>
            <a:off x="6096000" y="6596034"/>
            <a:ext cx="5742712" cy="19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317525"/>
            <a:r>
              <a:rPr lang="en-US" sz="695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Roboto Condensed Light" panose="02000000000000000000" pitchFamily="2" charset="0"/>
                <a:cs typeface="Roboto Condensed Light" panose="02000000000000000000" pitchFamily="2" charset="0"/>
              </a:rPr>
              <a:t>©2024 </a:t>
            </a:r>
            <a:r>
              <a:rPr lang="en-US" sz="695" err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Roboto Condensed Light" panose="02000000000000000000" pitchFamily="2" charset="0"/>
                <a:cs typeface="Roboto Condensed Light" panose="02000000000000000000" pitchFamily="2" charset="0"/>
              </a:rPr>
              <a:t>Riboli</a:t>
            </a:r>
            <a:r>
              <a:rPr lang="en-US" sz="695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Roboto Condensed Light" panose="02000000000000000000" pitchFamily="2" charset="0"/>
                <a:cs typeface="Roboto Condensed Light" panose="02000000000000000000" pitchFamily="2" charset="0"/>
              </a:rPr>
              <a:t> Fine Wines. All rights reserved. Trademarks are the property of their respective owners.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80308627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No Windm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50DAF-526F-4224-970C-1B2C2C003BF9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 descr="Text, logo, company name&#10;&#10;Description automatically generated">
            <a:extLst>
              <a:ext uri="{FF2B5EF4-FFF2-40B4-BE49-F238E27FC236}">
                <a16:creationId xmlns:a16="http://schemas.microsoft.com/office/drawing/2014/main" id="{A16A360A-E2BE-A6AE-3C22-E0274536EB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2202" y="97744"/>
            <a:ext cx="1111536" cy="35469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DB6760-97F0-F83E-4352-3BAA9CAE347A}"/>
              </a:ext>
            </a:extLst>
          </p:cNvPr>
          <p:cNvSpPr/>
          <p:nvPr userDrawn="1"/>
        </p:nvSpPr>
        <p:spPr>
          <a:xfrm>
            <a:off x="10740044" y="0"/>
            <a:ext cx="1451956" cy="7143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5119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C6CD754-253C-D446-BD77-98423A15BE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873752" y="4535421"/>
            <a:ext cx="5468112" cy="760808"/>
          </a:xfrm>
        </p:spPr>
        <p:txBody>
          <a:bodyPr anchor="b">
            <a:noAutofit/>
          </a:bodyPr>
          <a:lstStyle>
            <a:lvl1pPr algn="ctr">
              <a:lnSpc>
                <a:spcPct val="90000"/>
              </a:lnSpc>
              <a:defRPr sz="3600" spc="-50" baseline="0">
                <a:solidFill>
                  <a:srgbClr val="C3A475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73752" y="5380940"/>
            <a:ext cx="5468112" cy="422534"/>
          </a:xfrm>
          <a:prstGeom prst="rect">
            <a:avLst/>
          </a:prstGeom>
        </p:spPr>
        <p:txBody>
          <a:bodyPr lIns="91440" rIns="91440">
            <a:noAutofit/>
          </a:bodyPr>
          <a:lstStyle>
            <a:lvl1pPr marL="0" indent="0" algn="ctr">
              <a:buNone/>
              <a:defRPr sz="1800" cap="all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presenter name(s)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>
            <a:cxnSpLocks/>
          </p:cNvCxnSpPr>
          <p:nvPr/>
        </p:nvCxnSpPr>
        <p:spPr>
          <a:xfrm>
            <a:off x="6502632" y="4535421"/>
            <a:ext cx="3460394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7C8615D-CB32-42C4-AA74-04550920AE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9295" y="6471819"/>
            <a:ext cx="2124635" cy="1882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800" spc="3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(PRESENTATION DATE)</a:t>
            </a:r>
          </a:p>
        </p:txBody>
      </p:sp>
    </p:spTree>
    <p:extLst>
      <p:ext uri="{BB962C8B-B14F-4D97-AF65-F5344CB8AC3E}">
        <p14:creationId xmlns:p14="http://schemas.microsoft.com/office/powerpoint/2010/main" val="316685791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8110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E53270-DE14-B6EB-2C6E-519B9FB56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7D836-337E-4CDE-9DB1-48E5D063D3ED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036148-49CA-7701-6B22-EB681FBE1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DBE79A-9A6A-0AC0-74BA-B29B3CED0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934B-3687-46CF-A990-BB015DF2F833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ECC645C7-580D-3E23-5833-A1588D7FB8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22" y="6079329"/>
            <a:ext cx="12195577" cy="7786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D920D3-65EB-4FCC-2AAE-3E89A78AFDC2}"/>
              </a:ext>
            </a:extLst>
          </p:cNvPr>
          <p:cNvSpPr txBox="1"/>
          <p:nvPr userDrawn="1"/>
        </p:nvSpPr>
        <p:spPr>
          <a:xfrm>
            <a:off x="3316448" y="6586074"/>
            <a:ext cx="8400734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PROPRIETARY &amp; CONFIDENTIAL</a:t>
            </a:r>
            <a:r>
              <a:rPr lang="en-US" sz="1000" b="1">
                <a:solidFill>
                  <a:srgbClr val="FFFFFF"/>
                </a:solidFill>
                <a:latin typeface="Montserrat Light"/>
                <a:cs typeface="Arial"/>
              </a:rPr>
              <a:t>  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|</a:t>
            </a:r>
            <a:r>
              <a:rPr lang="en-US" sz="800">
                <a:solidFill>
                  <a:srgbClr val="FFFFFF"/>
                </a:solidFill>
                <a:latin typeface="Montserrat Light"/>
                <a:cs typeface="Arial"/>
              </a:rPr>
              <a:t>  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 INTENDED </a:t>
            </a:r>
            <a:r>
              <a:rPr lang="en-US" sz="800">
                <a:solidFill>
                  <a:srgbClr val="FFFFFF"/>
                </a:solidFill>
                <a:latin typeface="Montserrat Light"/>
                <a:cs typeface="Arial"/>
              </a:rPr>
              <a:t>SOLELY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 FOR USE OF ADDRESSED RECIPIENT AND MAY NOT BE REPURPOSED OR REUSED</a:t>
            </a:r>
          </a:p>
        </p:txBody>
      </p:sp>
    </p:spTree>
    <p:extLst>
      <p:ext uri="{BB962C8B-B14F-4D97-AF65-F5344CB8AC3E}">
        <p14:creationId xmlns:p14="http://schemas.microsoft.com/office/powerpoint/2010/main" val="3930610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Pag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5E6AA1A-496B-F70B-B8FE-D8D7A5BD63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99862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8" descr="Text&#10;&#10;Description automatically generated">
            <a:extLst>
              <a:ext uri="{FF2B5EF4-FFF2-40B4-BE49-F238E27FC236}">
                <a16:creationId xmlns:a16="http://schemas.microsoft.com/office/drawing/2014/main" id="{6D558F92-591B-CC42-8638-ABBA4DDF29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51251"/>
            <a:ext cx="12192000" cy="807954"/>
          </a:xfrm>
          <a:prstGeom prst="rect">
            <a:avLst/>
          </a:prstGeom>
        </p:spPr>
      </p:pic>
      <p:sp>
        <p:nvSpPr>
          <p:cNvPr id="9" name="Parallelogram 8">
            <a:extLst>
              <a:ext uri="{FF2B5EF4-FFF2-40B4-BE49-F238E27FC236}">
                <a16:creationId xmlns:a16="http://schemas.microsoft.com/office/drawing/2014/main" id="{8BEB74D9-89B7-534B-919D-841D2E49695B}"/>
              </a:ext>
            </a:extLst>
          </p:cNvPr>
          <p:cNvSpPr/>
          <p:nvPr userDrawn="1"/>
        </p:nvSpPr>
        <p:spPr>
          <a:xfrm flipV="1">
            <a:off x="3048000" y="6584153"/>
            <a:ext cx="8559799" cy="273843"/>
          </a:xfrm>
          <a:prstGeom prst="parallelogram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7EF626-6FBE-A440-AB7D-61FEC9CB4F44}"/>
              </a:ext>
            </a:extLst>
          </p:cNvPr>
          <p:cNvSpPr txBox="1"/>
          <p:nvPr userDrawn="1"/>
        </p:nvSpPr>
        <p:spPr>
          <a:xfrm>
            <a:off x="3138854" y="6584155"/>
            <a:ext cx="838911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b="1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PROPRIETARY &amp; CONFIDENTIAL   </a:t>
            </a:r>
            <a:r>
              <a:rPr lang="en-US" sz="800" b="1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|</a:t>
            </a:r>
            <a:r>
              <a:rPr lang="en-US" sz="800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   </a:t>
            </a:r>
            <a:r>
              <a:rPr lang="en-US" sz="800" i="0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INTENDED SOLEY FOR USE OF ADDRESSED RECIPIENT AND MAY NOT BE REPURPOSED OR REUSED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D169A2B-AC0E-2B4C-9190-C24F3097A63E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1793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37B741F-AEB9-B0F4-A146-6CA67B13E2F8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63504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ella 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09CD95D-782C-4DE2-B84D-3EF6E99581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90499"/>
            <a:ext cx="7229475" cy="5238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AAA03C-53DA-3979-04DE-CB2969CDB0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75016" y="27624"/>
            <a:ext cx="958182" cy="1085759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37B741F-AEB9-B0F4-A146-6CA67B13E2F8}"/>
              </a:ext>
            </a:extLst>
          </p:cNvPr>
          <p:cNvSpPr txBox="1">
            <a:spLocks/>
          </p:cNvSpPr>
          <p:nvPr userDrawn="1"/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23173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40361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E53270-DE14-B6EB-2C6E-519B9FB56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7D836-337E-4CDE-9DB1-48E5D063D3ED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036148-49CA-7701-6B22-EB681FBE1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DBE79A-9A6A-0AC0-74BA-B29B3CED0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934B-3687-46CF-A990-BB015DF2F833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ECC645C7-580D-3E23-5833-A1588D7FB8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22" y="6079329"/>
            <a:ext cx="12195577" cy="7786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4D920D3-65EB-4FCC-2AAE-3E89A78AFDC2}"/>
              </a:ext>
            </a:extLst>
          </p:cNvPr>
          <p:cNvSpPr txBox="1"/>
          <p:nvPr userDrawn="1"/>
        </p:nvSpPr>
        <p:spPr>
          <a:xfrm>
            <a:off x="3316448" y="6586074"/>
            <a:ext cx="8400734" cy="246221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pPr algn="ctr">
              <a:defRPr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PROPRIETARY &amp; CONFIDENTIAL</a:t>
            </a:r>
            <a:r>
              <a:rPr lang="en-US" sz="1000" b="1">
                <a:solidFill>
                  <a:srgbClr val="FFFFFF"/>
                </a:solidFill>
                <a:latin typeface="Montserrat Light"/>
                <a:cs typeface="Arial"/>
              </a:rPr>
              <a:t>  </a:t>
            </a: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 </a:t>
            </a: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|</a:t>
            </a:r>
            <a:r>
              <a:rPr lang="en-US" sz="800">
                <a:solidFill>
                  <a:srgbClr val="FFFFFF"/>
                </a:solidFill>
                <a:latin typeface="Montserrat Light"/>
                <a:cs typeface="Arial"/>
              </a:rPr>
              <a:t>  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 INTENDED </a:t>
            </a:r>
            <a:r>
              <a:rPr lang="en-US" sz="800">
                <a:solidFill>
                  <a:srgbClr val="FFFFFF"/>
                </a:solidFill>
                <a:latin typeface="Montserrat Light"/>
                <a:cs typeface="Arial"/>
              </a:rPr>
              <a:t>SOLELY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cs typeface="Arial"/>
              </a:rPr>
              <a:t> FOR USE OF ADDRESSED RECIPIENT AND MAY NOT BE REPURPOSED OR REUSED</a:t>
            </a:r>
          </a:p>
        </p:txBody>
      </p:sp>
    </p:spTree>
    <p:extLst>
      <p:ext uri="{BB962C8B-B14F-4D97-AF65-F5344CB8AC3E}">
        <p14:creationId xmlns:p14="http://schemas.microsoft.com/office/powerpoint/2010/main" val="1252630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B045B0-18F4-274F-9FF6-1DA1D1D53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40DF-B620-BE4B-B865-C62EDB1BFC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22839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D853A-D950-1D66-A329-0E455ABAF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1CEC7F-4F37-F5DC-E7BC-0F217C4E4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F6A393-FE0E-6B0F-6A6B-2EF61837C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BC49B-ACF6-4A47-8E50-D821F9EDDB79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13F529-54BD-A1BF-7F0E-BED05C624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D500D-245D-C840-8DAB-348C137E8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4F39F-846A-45E9-8F6B-DD95EDAB4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266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4F034-85CB-C736-7010-A4870203C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1E651-BB05-69BB-017F-7E5C267D9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D1E243-5206-7CFA-B1BC-CEE1B5A14A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502863-F690-E2AD-488E-097A6FD79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7D836-337E-4CDE-9DB1-48E5D063D3ED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ED38EE-AC1C-645D-334C-F75835C4D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DABBDB-0BA6-0DA7-3001-83251E001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934B-3687-46CF-A990-BB015DF2F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471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3A14F-733C-77C3-4C29-CADB1DCF5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3D8A2A-EBBB-2DB5-476A-4047D7407F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94AA25-E84F-A74C-8668-04CAC64DFE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33F2F3-9F23-2B9F-AD74-1253E00B8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7D836-337E-4CDE-9DB1-48E5D063D3ED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36C197-96CA-E4FB-5450-E5E3C0218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7104DA-AF85-8082-EA8E-CE6ADEDD8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934B-3687-46CF-A990-BB015DF2F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5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46.xml"/><Relationship Id="rId42" Type="http://schemas.openxmlformats.org/officeDocument/2006/relationships/slideLayout" Target="../slideLayouts/slideLayout54.xml"/><Relationship Id="rId47" Type="http://schemas.openxmlformats.org/officeDocument/2006/relationships/slideLayout" Target="../slideLayouts/slideLayout59.xml"/><Relationship Id="rId50" Type="http://schemas.openxmlformats.org/officeDocument/2006/relationships/slideLayout" Target="../slideLayouts/slideLayout62.xml"/><Relationship Id="rId55" Type="http://schemas.openxmlformats.org/officeDocument/2006/relationships/slideLayout" Target="../slideLayouts/slideLayout67.xml"/><Relationship Id="rId6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37" Type="http://schemas.openxmlformats.org/officeDocument/2006/relationships/slideLayout" Target="../slideLayouts/slideLayout49.xml"/><Relationship Id="rId40" Type="http://schemas.openxmlformats.org/officeDocument/2006/relationships/slideLayout" Target="../slideLayouts/slideLayout52.xml"/><Relationship Id="rId45" Type="http://schemas.openxmlformats.org/officeDocument/2006/relationships/slideLayout" Target="../slideLayouts/slideLayout57.xml"/><Relationship Id="rId53" Type="http://schemas.openxmlformats.org/officeDocument/2006/relationships/slideLayout" Target="../slideLayouts/slideLayout65.xml"/><Relationship Id="rId58" Type="http://schemas.openxmlformats.org/officeDocument/2006/relationships/slideLayout" Target="../slideLayouts/slideLayout70.xml"/><Relationship Id="rId6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61" Type="http://schemas.openxmlformats.org/officeDocument/2006/relationships/slideLayout" Target="../slideLayouts/slideLayout73.xml"/><Relationship Id="rId1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7.xml"/><Relationship Id="rId43" Type="http://schemas.openxmlformats.org/officeDocument/2006/relationships/slideLayout" Target="../slideLayouts/slideLayout55.xml"/><Relationship Id="rId48" Type="http://schemas.openxmlformats.org/officeDocument/2006/relationships/slideLayout" Target="../slideLayouts/slideLayout60.xml"/><Relationship Id="rId56" Type="http://schemas.openxmlformats.org/officeDocument/2006/relationships/slideLayout" Target="../slideLayouts/slideLayout68.xml"/><Relationship Id="rId64" Type="http://schemas.openxmlformats.org/officeDocument/2006/relationships/slideLayout" Target="../slideLayouts/slideLayout76.xml"/><Relationship Id="rId8" Type="http://schemas.openxmlformats.org/officeDocument/2006/relationships/slideLayout" Target="../slideLayouts/slideLayout20.xml"/><Relationship Id="rId51" Type="http://schemas.openxmlformats.org/officeDocument/2006/relationships/slideLayout" Target="../slideLayouts/slideLayout63.xml"/><Relationship Id="rId3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slideLayout" Target="../slideLayouts/slideLayout45.xml"/><Relationship Id="rId38" Type="http://schemas.openxmlformats.org/officeDocument/2006/relationships/slideLayout" Target="../slideLayouts/slideLayout50.xml"/><Relationship Id="rId46" Type="http://schemas.openxmlformats.org/officeDocument/2006/relationships/slideLayout" Target="../slideLayouts/slideLayout58.xml"/><Relationship Id="rId59" Type="http://schemas.openxmlformats.org/officeDocument/2006/relationships/slideLayout" Target="../slideLayouts/slideLayout71.xml"/><Relationship Id="rId67" Type="http://schemas.openxmlformats.org/officeDocument/2006/relationships/image" Target="../media/image3.png"/><Relationship Id="rId20" Type="http://schemas.openxmlformats.org/officeDocument/2006/relationships/slideLayout" Target="../slideLayouts/slideLayout32.xml"/><Relationship Id="rId41" Type="http://schemas.openxmlformats.org/officeDocument/2006/relationships/slideLayout" Target="../slideLayouts/slideLayout53.xml"/><Relationship Id="rId54" Type="http://schemas.openxmlformats.org/officeDocument/2006/relationships/slideLayout" Target="../slideLayouts/slideLayout66.xml"/><Relationship Id="rId6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36" Type="http://schemas.openxmlformats.org/officeDocument/2006/relationships/slideLayout" Target="../slideLayouts/slideLayout48.xml"/><Relationship Id="rId49" Type="http://schemas.openxmlformats.org/officeDocument/2006/relationships/slideLayout" Target="../slideLayouts/slideLayout61.xml"/><Relationship Id="rId57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22.xml"/><Relationship Id="rId31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56.xml"/><Relationship Id="rId52" Type="http://schemas.openxmlformats.org/officeDocument/2006/relationships/slideLayout" Target="../slideLayouts/slideLayout64.xml"/><Relationship Id="rId60" Type="http://schemas.openxmlformats.org/officeDocument/2006/relationships/slideLayout" Target="../slideLayouts/slideLayout72.xml"/><Relationship Id="rId65" Type="http://schemas.openxmlformats.org/officeDocument/2006/relationships/slideLayout" Target="../slideLayouts/slideLayout77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9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495FD9-506B-BF09-1773-E13BFA7BB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E25B07-8EED-F231-5843-A8D096E4E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229C2B-066C-3A90-21A3-C624AEA7A9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07D836-337E-4CDE-9DB1-48E5D063D3ED}" type="datetimeFigureOut">
              <a:rPr lang="en-US" smtClean="0"/>
              <a:t>5/16/2024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B333E2-E4BF-D3CB-04AA-D35E71BF9E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CDDAE-EEE9-F40A-FA4D-1B8EAE2A3D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6934B-3687-46CF-A990-BB015DF2F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185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43566B2-CEB3-045E-E5AF-34FCB29AB2EA}"/>
              </a:ext>
            </a:extLst>
          </p:cNvPr>
          <p:cNvPicPr>
            <a:picLocks noChangeAspect="1"/>
          </p:cNvPicPr>
          <p:nvPr userDrawn="1"/>
        </p:nvPicPr>
        <p:blipFill>
          <a:blip r:embed="rId6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032644"/>
            <a:ext cx="12192000" cy="816866"/>
          </a:xfrm>
          <a:prstGeom prst="rect">
            <a:avLst/>
          </a:prstGeom>
        </p:spPr>
      </p:pic>
      <p:sp>
        <p:nvSpPr>
          <p:cNvPr id="12" name="Parallelogram 11">
            <a:extLst>
              <a:ext uri="{FF2B5EF4-FFF2-40B4-BE49-F238E27FC236}">
                <a16:creationId xmlns:a16="http://schemas.microsoft.com/office/drawing/2014/main" id="{ABA6DBB4-3113-7292-DAAA-C259CECA3F26}"/>
              </a:ext>
            </a:extLst>
          </p:cNvPr>
          <p:cNvSpPr/>
          <p:nvPr userDrawn="1"/>
        </p:nvSpPr>
        <p:spPr>
          <a:xfrm flipV="1">
            <a:off x="3047999" y="6575663"/>
            <a:ext cx="8559799" cy="273843"/>
          </a:xfrm>
          <a:prstGeom prst="parallelogram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8C3BC26-8C02-D8CE-20B1-5120F862DE77}"/>
              </a:ext>
            </a:extLst>
          </p:cNvPr>
          <p:cNvSpPr txBox="1"/>
          <p:nvPr userDrawn="1"/>
        </p:nvSpPr>
        <p:spPr>
          <a:xfrm>
            <a:off x="3138853" y="6575665"/>
            <a:ext cx="838911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b="1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PROPRIETARY &amp; CONFIDENTIAL   </a:t>
            </a:r>
            <a:r>
              <a:rPr lang="en-US" sz="800" b="1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|</a:t>
            </a:r>
            <a:r>
              <a:rPr lang="en-US" sz="800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   </a:t>
            </a:r>
            <a:r>
              <a:rPr lang="en-US" sz="800" i="0">
                <a:solidFill>
                  <a:schemeClr val="bg1"/>
                </a:solidFill>
                <a:latin typeface="Montserrat Light" panose="00000400000000000000" pitchFamily="50" charset="0"/>
                <a:cs typeface="Arial" panose="020B0604020202020204" pitchFamily="34" charset="0"/>
              </a:rPr>
              <a:t>INTENDED SOLELY FOR USE OF ADDRESSED RECIPIENT AND MAY NOT BE REPURPOSED OR REUSED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D47FFA-42F6-4AAA-8BD1-4CA499A2BE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2742" y="1232584"/>
            <a:ext cx="10935228" cy="46163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BE7F96-03A5-46B0-9897-EC33FD75A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159224"/>
            <a:ext cx="7134536" cy="5377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5E6915-99DA-4DC4-919E-DDCF491DE5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27970" y="6563571"/>
            <a:ext cx="542267" cy="2895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073719A-DF96-4B3E-A1FA-FBFE2B5F41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178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6" r:id="rId23"/>
    <p:sldLayoutId id="2147483697" r:id="rId24"/>
    <p:sldLayoutId id="2147483698" r:id="rId25"/>
    <p:sldLayoutId id="2147483699" r:id="rId26"/>
    <p:sldLayoutId id="2147483700" r:id="rId27"/>
    <p:sldLayoutId id="2147483701" r:id="rId28"/>
    <p:sldLayoutId id="2147483702" r:id="rId29"/>
    <p:sldLayoutId id="2147483703" r:id="rId30"/>
    <p:sldLayoutId id="2147483704" r:id="rId31"/>
    <p:sldLayoutId id="2147483705" r:id="rId32"/>
    <p:sldLayoutId id="2147483706" r:id="rId33"/>
    <p:sldLayoutId id="2147483707" r:id="rId34"/>
    <p:sldLayoutId id="2147483708" r:id="rId35"/>
    <p:sldLayoutId id="2147483709" r:id="rId36"/>
    <p:sldLayoutId id="2147483710" r:id="rId37"/>
    <p:sldLayoutId id="2147483711" r:id="rId38"/>
    <p:sldLayoutId id="2147483712" r:id="rId39"/>
    <p:sldLayoutId id="2147483713" r:id="rId40"/>
    <p:sldLayoutId id="2147483714" r:id="rId41"/>
    <p:sldLayoutId id="2147483715" r:id="rId42"/>
    <p:sldLayoutId id="2147483716" r:id="rId43"/>
    <p:sldLayoutId id="2147483717" r:id="rId44"/>
    <p:sldLayoutId id="2147483718" r:id="rId45"/>
    <p:sldLayoutId id="2147483719" r:id="rId46"/>
    <p:sldLayoutId id="2147483720" r:id="rId47"/>
    <p:sldLayoutId id="2147483721" r:id="rId48"/>
    <p:sldLayoutId id="2147483722" r:id="rId49"/>
    <p:sldLayoutId id="2147483723" r:id="rId50"/>
    <p:sldLayoutId id="2147483724" r:id="rId51"/>
    <p:sldLayoutId id="2147483725" r:id="rId52"/>
    <p:sldLayoutId id="2147483726" r:id="rId53"/>
    <p:sldLayoutId id="2147483727" r:id="rId54"/>
    <p:sldLayoutId id="2147483728" r:id="rId55"/>
    <p:sldLayoutId id="2147483729" r:id="rId56"/>
    <p:sldLayoutId id="2147483730" r:id="rId57"/>
    <p:sldLayoutId id="2147483731" r:id="rId58"/>
    <p:sldLayoutId id="2147483732" r:id="rId59"/>
    <p:sldLayoutId id="2147483733" r:id="rId60"/>
    <p:sldLayoutId id="2147483734" r:id="rId61"/>
    <p:sldLayoutId id="2147483735" r:id="rId62"/>
    <p:sldLayoutId id="2147483736" r:id="rId63"/>
    <p:sldLayoutId id="2147483737" r:id="rId64"/>
    <p:sldLayoutId id="2147483738" r:id="rId6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effectLst/>
          <a:latin typeface="Cambria" panose="02040503050406030204" pitchFamily="18" charset="0"/>
          <a:ea typeface="Cambria" panose="02040503050406030204" pitchFamily="18" charset="0"/>
          <a:cs typeface="Aharoni" panose="020B0604020202020204" pitchFamily="2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svg"/><Relationship Id="rId7" Type="http://schemas.openxmlformats.org/officeDocument/2006/relationships/image" Target="../media/image76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sv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67.png"/><Relationship Id="rId7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Relationship Id="rId9" Type="http://schemas.openxmlformats.org/officeDocument/2006/relationships/image" Target="../media/image7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label with text and a circle&#10;&#10;Description automatically generated">
            <a:extLst>
              <a:ext uri="{FF2B5EF4-FFF2-40B4-BE49-F238E27FC236}">
                <a16:creationId xmlns:a16="http://schemas.microsoft.com/office/drawing/2014/main" id="{044D1037-EC56-835F-37A8-A97A649F85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528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3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7DE0970C-F870-DAD8-C288-5508556A874A}"/>
              </a:ext>
            </a:extLst>
          </p:cNvPr>
          <p:cNvSpPr txBox="1"/>
          <p:nvPr/>
        </p:nvSpPr>
        <p:spPr>
          <a:xfrm>
            <a:off x="741316" y="3726226"/>
            <a:ext cx="5070940" cy="22957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618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9082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 IS </a:t>
            </a:r>
          </a:p>
          <a:p>
            <a:pPr marL="0" marR="0" lvl="0" indent="0" algn="ctr" defTabSz="609630" rtl="0" eaLnBrk="1" fontAlgn="auto" latinLnBrk="0" hangingPunct="1">
              <a:lnSpc>
                <a:spcPts val="618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49082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SAN ANTONIO GRAPE RED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9082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? </a:t>
            </a:r>
          </a:p>
        </p:txBody>
      </p:sp>
      <p:pic>
        <p:nvPicPr>
          <p:cNvPr id="6" name="Picture 5" descr="A large field of green plants&#10;&#10;Description automatically generated">
            <a:extLst>
              <a:ext uri="{FF2B5EF4-FFF2-40B4-BE49-F238E27FC236}">
                <a16:creationId xmlns:a16="http://schemas.microsoft.com/office/drawing/2014/main" id="{7D98A7C4-9D6D-BDD5-76BC-F99ED18390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629" b="5776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136E19F-21DC-848B-6F6B-6101F9774F40}"/>
              </a:ext>
            </a:extLst>
          </p:cNvPr>
          <p:cNvSpPr txBox="1"/>
          <p:nvPr/>
        </p:nvSpPr>
        <p:spPr>
          <a:xfrm>
            <a:off x="6096000" y="3966163"/>
            <a:ext cx="553781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1" i="0" u="none" strike="noStrike" baseline="0" dirty="0">
                <a:solidFill>
                  <a:srgbClr val="49082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San Antonio Grape Red</a:t>
            </a:r>
            <a:r>
              <a:rPr lang="en-US" sz="1600" b="1" dirty="0">
                <a:solidFill>
                  <a:srgbClr val="49082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is </a:t>
            </a:r>
            <a:r>
              <a:rPr lang="en-US" sz="1600" b="0" i="0" u="none" strike="noStrike" baseline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latest addition to the San Antonio Wines collection. Crafted</a:t>
            </a:r>
            <a:r>
              <a:rPr lang="en-US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1600" b="0" i="0" u="none" strike="noStrike" baseline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from </a:t>
            </a:r>
            <a:r>
              <a:rPr lang="en-US" sz="1600" b="1" i="0" u="none" strike="noStrike" baseline="0" dirty="0">
                <a:solidFill>
                  <a:srgbClr val="49082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pure Californian grapes</a:t>
            </a:r>
            <a:r>
              <a:rPr lang="en-US" sz="1600" b="0" i="0" u="none" strike="noStrike" baseline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this </a:t>
            </a:r>
            <a:r>
              <a:rPr lang="en-US" sz="1600" b="1" i="0" u="none" strike="noStrike" baseline="0" dirty="0">
                <a:solidFill>
                  <a:srgbClr val="49082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naturally sweet </a:t>
            </a:r>
            <a:r>
              <a:rPr lang="en-US" sz="1600" b="0" i="0" u="none" strike="noStrike" baseline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wine boasts a bolder character thanks to its rich grape flavor and </a:t>
            </a:r>
            <a:r>
              <a:rPr lang="en-US" sz="1600" b="1" i="0" u="none" strike="noStrike" baseline="0" dirty="0">
                <a:solidFill>
                  <a:srgbClr val="49082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higher alcohol content</a:t>
            </a:r>
            <a:r>
              <a:rPr lang="en-US" sz="1600" b="0" i="0" u="none" strike="noStrike" baseline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With notes of red berries and aromas of fresh plums and cherries, this sweet red wine pairs perfectly with a variety of appetizers and entrees or on its own as an </a:t>
            </a:r>
            <a:r>
              <a:rPr lang="en-US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after</a:t>
            </a:r>
            <a:r>
              <a:rPr lang="en-US" sz="1600" b="0" i="0" u="none" strike="noStrike" baseline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-dinner treat.</a:t>
            </a:r>
            <a:endParaRPr lang="en-US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564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15DD6F-0243-A60A-ED02-A9C2B89A5F1B}"/>
              </a:ext>
            </a:extLst>
          </p:cNvPr>
          <p:cNvSpPr txBox="1"/>
          <p:nvPr/>
        </p:nvSpPr>
        <p:spPr>
          <a:xfrm>
            <a:off x="0" y="0"/>
            <a:ext cx="12192000" cy="715668"/>
          </a:xfrm>
          <a:prstGeom prst="rect">
            <a:avLst/>
          </a:prstGeom>
          <a:solidFill>
            <a:srgbClr val="FFE3BE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49CC0C-0810-3FFD-AE30-CB6288526ED1}"/>
              </a:ext>
            </a:extLst>
          </p:cNvPr>
          <p:cNvSpPr txBox="1"/>
          <p:nvPr/>
        </p:nvSpPr>
        <p:spPr>
          <a:xfrm>
            <a:off x="679504" y="89252"/>
            <a:ext cx="9927536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9082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ENDURING LEGACY OF SAN ANTONIO WINES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49082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ECA49D-429B-CE63-336E-7AE8661AB7DD}"/>
              </a:ext>
            </a:extLst>
          </p:cNvPr>
          <p:cNvSpPr txBox="1"/>
          <p:nvPr/>
        </p:nvSpPr>
        <p:spPr>
          <a:xfrm>
            <a:off x="5196078" y="1494693"/>
            <a:ext cx="609447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b="0" i="0" u="none" strike="noStrike" baseline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San Antonio wines honor the Riboli family's Italian heritage, drawing inspiration from the </a:t>
            </a:r>
            <a:r>
              <a:rPr lang="en-US" sz="1600" b="0" i="1" u="none" strike="noStrike" baseline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Basilica of Saint Anthony of Padua </a:t>
            </a:r>
            <a:r>
              <a:rPr lang="en-US" sz="1600" b="0" i="0" u="none" strike="noStrike" baseline="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 establish the renowned San Antonio name. The San Antonio wines journey began over fifty years ago with the launch of the highly successful San Antonio Cardinale, followed a few years later by the San Antonio Specialty collection featuring a sweet Moscato, a Rosé, and a semi-sweet red blend. These timeless wines resonated with post-prohibition America, where consumers craved sweeter, higher alcohol wines. Today, the Riboli family's legacy extends to the new San Antonio Grape Red, a naturally sweet wine crafted from pure California grapes. With notes of red berries and aromas of fresh plums and cherries, this sweet red wine pairs perfectly with a variety of appetizers and entrees or on its own as an after-dinner treat. </a:t>
            </a:r>
            <a:endParaRPr lang="en-US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4D307F-2ACD-F091-17EA-3C23035EA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504" y="1251646"/>
            <a:ext cx="3847927" cy="20127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B6BB9C-64AC-0D72-192F-28EB2A647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504" y="3428999"/>
            <a:ext cx="3875039" cy="201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206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bottle&#10;&#10;Description automatically generated">
            <a:extLst>
              <a:ext uri="{FF2B5EF4-FFF2-40B4-BE49-F238E27FC236}">
                <a16:creationId xmlns:a16="http://schemas.microsoft.com/office/drawing/2014/main" id="{BC042DBE-41C7-EA56-3D95-64505CDF7A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962" y="281439"/>
            <a:ext cx="1458113" cy="6295122"/>
          </a:xfrm>
          <a:prstGeom prst="rect">
            <a:avLst/>
          </a:prstGeom>
        </p:spPr>
      </p:pic>
      <p:pic>
        <p:nvPicPr>
          <p:cNvPr id="6" name="Picture 5" descr="A black and gold text&#10;&#10;Description automatically generated">
            <a:extLst>
              <a:ext uri="{FF2B5EF4-FFF2-40B4-BE49-F238E27FC236}">
                <a16:creationId xmlns:a16="http://schemas.microsoft.com/office/drawing/2014/main" id="{7A5850C1-8700-B382-EB53-09B8641939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193" y="704961"/>
            <a:ext cx="4644029" cy="184659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689F667-97C3-9105-16DE-C5DE7EF0F781}"/>
              </a:ext>
            </a:extLst>
          </p:cNvPr>
          <p:cNvGrpSpPr/>
          <p:nvPr/>
        </p:nvGrpSpPr>
        <p:grpSpPr>
          <a:xfrm>
            <a:off x="1525847" y="2941763"/>
            <a:ext cx="6454720" cy="1275149"/>
            <a:chOff x="737425" y="2905187"/>
            <a:chExt cx="6454720" cy="1275149"/>
          </a:xfrm>
        </p:grpSpPr>
        <p:pic>
          <p:nvPicPr>
            <p:cNvPr id="8" name="Picture 7" descr="A purple circle with gold text&#10;&#10;Description automatically generated">
              <a:extLst>
                <a:ext uri="{FF2B5EF4-FFF2-40B4-BE49-F238E27FC236}">
                  <a16:creationId xmlns:a16="http://schemas.microsoft.com/office/drawing/2014/main" id="{45B2D291-AF90-D360-58DB-F29800545C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425" y="2946048"/>
              <a:ext cx="1210478" cy="1222038"/>
            </a:xfrm>
            <a:prstGeom prst="rect">
              <a:avLst/>
            </a:prstGeom>
          </p:spPr>
        </p:pic>
        <p:pic>
          <p:nvPicPr>
            <p:cNvPr id="9" name="Picture 8" descr="A purple circle with gold text and white text&#10;&#10;Description automatically generated">
              <a:extLst>
                <a:ext uri="{FF2B5EF4-FFF2-40B4-BE49-F238E27FC236}">
                  <a16:creationId xmlns:a16="http://schemas.microsoft.com/office/drawing/2014/main" id="{9A3975B3-4BEC-D515-F4D6-3EE389006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3683" y="2910438"/>
              <a:ext cx="1207008" cy="1215109"/>
            </a:xfrm>
            <a:prstGeom prst="rect">
              <a:avLst/>
            </a:prstGeom>
          </p:spPr>
        </p:pic>
        <p:pic>
          <p:nvPicPr>
            <p:cNvPr id="10" name="Picture 9" descr="A purple circle with gold text&#10;&#10;Description automatically generated">
              <a:extLst>
                <a:ext uri="{FF2B5EF4-FFF2-40B4-BE49-F238E27FC236}">
                  <a16:creationId xmlns:a16="http://schemas.microsoft.com/office/drawing/2014/main" id="{EF8DBE4E-80E9-E796-1C7F-F46FB3F186B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0077" y="2955040"/>
              <a:ext cx="1212068" cy="1225296"/>
            </a:xfrm>
            <a:prstGeom prst="rect">
              <a:avLst/>
            </a:prstGeom>
          </p:spPr>
        </p:pic>
        <p:pic>
          <p:nvPicPr>
            <p:cNvPr id="11" name="Picture 10" descr="A purple circle with white text&#10;&#10;Description automatically generated">
              <a:extLst>
                <a:ext uri="{FF2B5EF4-FFF2-40B4-BE49-F238E27FC236}">
                  <a16:creationId xmlns:a16="http://schemas.microsoft.com/office/drawing/2014/main" id="{BA5F359A-89E7-0C44-2B97-50A3C8585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7289" y="2905187"/>
              <a:ext cx="1207008" cy="1220182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0404A07-F9F6-D799-A5A3-EE933AC818A7}"/>
              </a:ext>
            </a:extLst>
          </p:cNvPr>
          <p:cNvGrpSpPr/>
          <p:nvPr/>
        </p:nvGrpSpPr>
        <p:grpSpPr>
          <a:xfrm>
            <a:off x="1394615" y="4832457"/>
            <a:ext cx="6792696" cy="1007905"/>
            <a:chOff x="1325789" y="4390005"/>
            <a:chExt cx="6792696" cy="1007905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719274E-994D-3CA2-90FC-691AEBB18836}"/>
                </a:ext>
              </a:extLst>
            </p:cNvPr>
            <p:cNvSpPr/>
            <p:nvPr/>
          </p:nvSpPr>
          <p:spPr>
            <a:xfrm>
              <a:off x="1325789" y="4390005"/>
              <a:ext cx="6792696" cy="1007905"/>
            </a:xfrm>
            <a:prstGeom prst="roundRect">
              <a:avLst/>
            </a:prstGeom>
            <a:solidFill>
              <a:srgbClr val="480133"/>
            </a:solidFill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  <p:sp>
          <p:nvSpPr>
            <p:cNvPr id="14" name="TextBox 4">
              <a:extLst>
                <a:ext uri="{FF2B5EF4-FFF2-40B4-BE49-F238E27FC236}">
                  <a16:creationId xmlns:a16="http://schemas.microsoft.com/office/drawing/2014/main" id="{8BC30449-EC34-EDCE-454B-E6A0CD37014C}"/>
                </a:ext>
              </a:extLst>
            </p:cNvPr>
            <p:cNvSpPr txBox="1"/>
            <p:nvPr/>
          </p:nvSpPr>
          <p:spPr>
            <a:xfrm>
              <a:off x="1560314" y="4586181"/>
              <a:ext cx="6030189" cy="615553"/>
            </a:xfrm>
            <a:prstGeom prst="rect">
              <a:avLst/>
            </a:prstGeom>
            <a:no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" panose="020B0504020202020204"/>
                  <a:ea typeface="Lato" panose="020F0502020204030203" pitchFamily="34" charset="0"/>
                  <a:cs typeface="Lato" panose="020F0502020204030203" pitchFamily="34" charset="0"/>
                </a:rPr>
                <a:t>Flavor Profile: </a:t>
              </a:r>
              <a:r>
                <a:rPr kumimoji="0" lang="en-US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" panose="020B0504020202020204"/>
                  <a:ea typeface="Lato" panose="020F0502020204030203" pitchFamily="34" charset="0"/>
                  <a:cs typeface="Lato" panose="020F0502020204030203" pitchFamily="34" charset="0"/>
                </a:rPr>
                <a:t>Sweet red blend with notes of red berries and aromas of plum and cherries.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1110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163948-3581-AC51-0961-3D2F48C13A87}"/>
              </a:ext>
            </a:extLst>
          </p:cNvPr>
          <p:cNvSpPr txBox="1"/>
          <p:nvPr/>
        </p:nvSpPr>
        <p:spPr>
          <a:xfrm>
            <a:off x="0" y="0"/>
            <a:ext cx="12192000" cy="715668"/>
          </a:xfrm>
          <a:prstGeom prst="rect">
            <a:avLst/>
          </a:prstGeom>
          <a:solidFill>
            <a:srgbClr val="FFE3BE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64B23D-1819-C2EB-A9ED-1E3E92BA9A24}"/>
              </a:ext>
            </a:extLst>
          </p:cNvPr>
          <p:cNvSpPr txBox="1"/>
          <p:nvPr/>
        </p:nvSpPr>
        <p:spPr>
          <a:xfrm>
            <a:off x="679505" y="89252"/>
            <a:ext cx="664881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9082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WHY SAN ANTONIO GRAPE RED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49082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Freeform 4">
            <a:extLst>
              <a:ext uri="{FF2B5EF4-FFF2-40B4-BE49-F238E27FC236}">
                <a16:creationId xmlns:a16="http://schemas.microsoft.com/office/drawing/2014/main" id="{9CB9F726-5838-703B-5079-7BA534A32FE5}"/>
              </a:ext>
            </a:extLst>
          </p:cNvPr>
          <p:cNvSpPr/>
          <p:nvPr/>
        </p:nvSpPr>
        <p:spPr>
          <a:xfrm>
            <a:off x="5482232" y="2419003"/>
            <a:ext cx="1065465" cy="1065465"/>
          </a:xfrm>
          <a:custGeom>
            <a:avLst/>
            <a:gdLst/>
            <a:ahLst/>
            <a:cxnLst/>
            <a:rect l="l" t="t" r="r" b="b"/>
            <a:pathLst>
              <a:path w="1598198" h="1598198">
                <a:moveTo>
                  <a:pt x="0" y="0"/>
                </a:moveTo>
                <a:lnTo>
                  <a:pt x="1598198" y="0"/>
                </a:lnTo>
                <a:lnTo>
                  <a:pt x="1598198" y="1598197"/>
                </a:lnTo>
                <a:lnTo>
                  <a:pt x="0" y="1598197"/>
                </a:lnTo>
                <a:lnTo>
                  <a:pt x="0" y="0"/>
                </a:lnTo>
                <a:close/>
              </a:path>
            </a:pathLst>
          </a:custGeom>
          <a:solidFill>
            <a:srgbClr val="49082F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D3FCF84B-3E22-26A2-F095-E91AF3FA3FFD}"/>
              </a:ext>
            </a:extLst>
          </p:cNvPr>
          <p:cNvSpPr/>
          <p:nvPr/>
        </p:nvSpPr>
        <p:spPr>
          <a:xfrm>
            <a:off x="5482232" y="3635153"/>
            <a:ext cx="1065465" cy="1065465"/>
          </a:xfrm>
          <a:custGeom>
            <a:avLst/>
            <a:gdLst/>
            <a:ahLst/>
            <a:cxnLst/>
            <a:rect l="l" t="t" r="r" b="b"/>
            <a:pathLst>
              <a:path w="1598198" h="1598198">
                <a:moveTo>
                  <a:pt x="0" y="0"/>
                </a:moveTo>
                <a:lnTo>
                  <a:pt x="1598198" y="0"/>
                </a:lnTo>
                <a:lnTo>
                  <a:pt x="1598198" y="1598198"/>
                </a:lnTo>
                <a:lnTo>
                  <a:pt x="0" y="1598198"/>
                </a:lnTo>
                <a:lnTo>
                  <a:pt x="0" y="0"/>
                </a:lnTo>
                <a:close/>
              </a:path>
            </a:pathLst>
          </a:custGeom>
          <a:solidFill>
            <a:srgbClr val="49082F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Freeform 6">
            <a:extLst>
              <a:ext uri="{FF2B5EF4-FFF2-40B4-BE49-F238E27FC236}">
                <a16:creationId xmlns:a16="http://schemas.microsoft.com/office/drawing/2014/main" id="{8595EE42-141F-7866-B6AA-0E848ACCAC70}"/>
              </a:ext>
            </a:extLst>
          </p:cNvPr>
          <p:cNvSpPr/>
          <p:nvPr/>
        </p:nvSpPr>
        <p:spPr>
          <a:xfrm>
            <a:off x="5482232" y="4853018"/>
            <a:ext cx="1065465" cy="1065465"/>
          </a:xfrm>
          <a:custGeom>
            <a:avLst/>
            <a:gdLst/>
            <a:ahLst/>
            <a:cxnLst/>
            <a:rect l="l" t="t" r="r" b="b"/>
            <a:pathLst>
              <a:path w="1598198" h="1598198">
                <a:moveTo>
                  <a:pt x="0" y="0"/>
                </a:moveTo>
                <a:lnTo>
                  <a:pt x="1598198" y="0"/>
                </a:lnTo>
                <a:lnTo>
                  <a:pt x="1598198" y="1598198"/>
                </a:lnTo>
                <a:lnTo>
                  <a:pt x="0" y="1598198"/>
                </a:lnTo>
                <a:lnTo>
                  <a:pt x="0" y="0"/>
                </a:lnTo>
                <a:close/>
              </a:path>
            </a:pathLst>
          </a:custGeom>
          <a:solidFill>
            <a:srgbClr val="49082F"/>
          </a:solid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312B3336-1984-D331-995B-7989EABC0E8C}"/>
              </a:ext>
            </a:extLst>
          </p:cNvPr>
          <p:cNvSpPr/>
          <p:nvPr/>
        </p:nvSpPr>
        <p:spPr>
          <a:xfrm>
            <a:off x="5631353" y="2636215"/>
            <a:ext cx="767223" cy="631041"/>
          </a:xfrm>
          <a:custGeom>
            <a:avLst/>
            <a:gdLst/>
            <a:ahLst/>
            <a:cxnLst/>
            <a:rect l="l" t="t" r="r" b="b"/>
            <a:pathLst>
              <a:path w="1150835" h="946562">
                <a:moveTo>
                  <a:pt x="0" y="0"/>
                </a:moveTo>
                <a:lnTo>
                  <a:pt x="1150835" y="0"/>
                </a:lnTo>
                <a:lnTo>
                  <a:pt x="1150835" y="946561"/>
                </a:lnTo>
                <a:lnTo>
                  <a:pt x="0" y="9465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64B9E9F4-454F-3DF4-B743-744A7B5468BC}"/>
              </a:ext>
            </a:extLst>
          </p:cNvPr>
          <p:cNvSpPr/>
          <p:nvPr/>
        </p:nvSpPr>
        <p:spPr>
          <a:xfrm>
            <a:off x="5808846" y="3741802"/>
            <a:ext cx="412236" cy="852167"/>
          </a:xfrm>
          <a:custGeom>
            <a:avLst/>
            <a:gdLst/>
            <a:ahLst/>
            <a:cxnLst/>
            <a:rect l="l" t="t" r="r" b="b"/>
            <a:pathLst>
              <a:path w="618354" h="1278251">
                <a:moveTo>
                  <a:pt x="0" y="0"/>
                </a:moveTo>
                <a:lnTo>
                  <a:pt x="618354" y="0"/>
                </a:lnTo>
                <a:lnTo>
                  <a:pt x="618354" y="1278251"/>
                </a:lnTo>
                <a:lnTo>
                  <a:pt x="0" y="127825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Freeform 9">
            <a:extLst>
              <a:ext uri="{FF2B5EF4-FFF2-40B4-BE49-F238E27FC236}">
                <a16:creationId xmlns:a16="http://schemas.microsoft.com/office/drawing/2014/main" id="{233D172F-5229-5A97-CEAF-9FD84DBBEC39}"/>
              </a:ext>
            </a:extLst>
          </p:cNvPr>
          <p:cNvSpPr/>
          <p:nvPr/>
        </p:nvSpPr>
        <p:spPr>
          <a:xfrm>
            <a:off x="5624860" y="5089271"/>
            <a:ext cx="780209" cy="592959"/>
          </a:xfrm>
          <a:custGeom>
            <a:avLst/>
            <a:gdLst/>
            <a:ahLst/>
            <a:cxnLst/>
            <a:rect l="l" t="t" r="r" b="b"/>
            <a:pathLst>
              <a:path w="1170313" h="889438">
                <a:moveTo>
                  <a:pt x="0" y="0"/>
                </a:moveTo>
                <a:lnTo>
                  <a:pt x="1170313" y="0"/>
                </a:lnTo>
                <a:lnTo>
                  <a:pt x="1170313" y="889438"/>
                </a:lnTo>
                <a:lnTo>
                  <a:pt x="0" y="8894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3A5AA089-2B26-D30B-68CD-9A3F8D10FFFA}"/>
              </a:ext>
            </a:extLst>
          </p:cNvPr>
          <p:cNvSpPr txBox="1"/>
          <p:nvPr/>
        </p:nvSpPr>
        <p:spPr>
          <a:xfrm>
            <a:off x="6672387" y="2741870"/>
            <a:ext cx="4734263" cy="419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168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Since 2020, wines that are </a:t>
            </a: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49082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15% ABV </a:t>
            </a: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or </a:t>
            </a: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49082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higher</a:t>
            </a: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have consistently </a:t>
            </a: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49082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grown YoY</a:t>
            </a: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  <p:sp>
        <p:nvSpPr>
          <p:cNvPr id="29" name="TextBox 12">
            <a:extLst>
              <a:ext uri="{FF2B5EF4-FFF2-40B4-BE49-F238E27FC236}">
                <a16:creationId xmlns:a16="http://schemas.microsoft.com/office/drawing/2014/main" id="{941209F5-B91F-9075-701B-C31D532C568E}"/>
              </a:ext>
            </a:extLst>
          </p:cNvPr>
          <p:cNvSpPr txBox="1"/>
          <p:nvPr/>
        </p:nvSpPr>
        <p:spPr>
          <a:xfrm>
            <a:off x="6672387" y="3958020"/>
            <a:ext cx="4734263" cy="419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168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 the last </a:t>
            </a: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49082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52 weeks</a:t>
            </a: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wines that are </a:t>
            </a: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49082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15% ABV </a:t>
            </a: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or </a:t>
            </a: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49082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higher</a:t>
            </a: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have </a:t>
            </a: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49082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grown over 10%. </a:t>
            </a:r>
            <a:endParaRPr kumimoji="0" lang="en-US" sz="1400" b="1" i="0" u="none" strike="noStrike" kern="1200" cap="none" spc="12" normalizeH="0" baseline="0" noProof="0" dirty="0">
              <a:ln>
                <a:noFill/>
              </a:ln>
              <a:solidFill>
                <a:srgbClr val="49082F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1" name="TextBox 14">
            <a:extLst>
              <a:ext uri="{FF2B5EF4-FFF2-40B4-BE49-F238E27FC236}">
                <a16:creationId xmlns:a16="http://schemas.microsoft.com/office/drawing/2014/main" id="{38EAEAB8-03FB-16DD-1EA7-F767944BFDD9}"/>
              </a:ext>
            </a:extLst>
          </p:cNvPr>
          <p:cNvSpPr txBox="1"/>
          <p:nvPr/>
        </p:nvSpPr>
        <p:spPr>
          <a:xfrm>
            <a:off x="6672386" y="5025369"/>
            <a:ext cx="4734263" cy="6323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168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At an </a:t>
            </a: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49082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affordable</a:t>
            </a: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price point, the </a:t>
            </a: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49082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San Antonio Brand </a:t>
            </a: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is a </a:t>
            </a: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49082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175K (and growing) </a:t>
            </a: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case brand with </a:t>
            </a: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49082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established</a:t>
            </a: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49082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brand loyalty</a:t>
            </a: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and </a:t>
            </a: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49082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consumer trust</a:t>
            </a:r>
            <a:r>
              <a:rPr kumimoji="0" lang="en-US" sz="1400" b="0" i="0" u="none" strike="noStrike" kern="1200" cap="none" spc="12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D29A390-53C5-1A5D-AD9A-D16E7087AFE8}"/>
              </a:ext>
            </a:extLst>
          </p:cNvPr>
          <p:cNvSpPr txBox="1"/>
          <p:nvPr/>
        </p:nvSpPr>
        <p:spPr>
          <a:xfrm>
            <a:off x="5858743" y="1284904"/>
            <a:ext cx="6180802" cy="44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777367A-B2F2-7631-DE1F-9D8B34A1DED2}"/>
              </a:ext>
            </a:extLst>
          </p:cNvPr>
          <p:cNvGrpSpPr/>
          <p:nvPr/>
        </p:nvGrpSpPr>
        <p:grpSpPr>
          <a:xfrm>
            <a:off x="5434361" y="1107819"/>
            <a:ext cx="6334957" cy="1065464"/>
            <a:chOff x="5412327" y="1019683"/>
            <a:chExt cx="6334957" cy="1065464"/>
          </a:xfrm>
        </p:grpSpPr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1DB11226-C1D8-4FE3-F267-764BD06ED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412327" y="1019683"/>
              <a:ext cx="6334957" cy="1065464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A4A600E-98F4-2575-9D14-03A71006F202}"/>
                </a:ext>
              </a:extLst>
            </p:cNvPr>
            <p:cNvSpPr txBox="1"/>
            <p:nvPr/>
          </p:nvSpPr>
          <p:spPr>
            <a:xfrm>
              <a:off x="5654608" y="1156135"/>
              <a:ext cx="6092676" cy="8771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1700" b="1" i="0" u="none" strike="noStrike" baseline="0" dirty="0">
                  <a:solidFill>
                    <a:schemeClr val="bg1"/>
                  </a:solidFill>
                  <a:latin typeface="Lato-Bold"/>
                </a:rPr>
                <a:t>The demand for high alcohol wines is growing in the</a:t>
              </a:r>
            </a:p>
            <a:p>
              <a:pPr algn="l"/>
              <a:r>
                <a:rPr lang="en-US" sz="1700" b="1" i="0" u="none" strike="noStrike" baseline="0" dirty="0">
                  <a:solidFill>
                    <a:schemeClr val="bg1"/>
                  </a:solidFill>
                  <a:latin typeface="Lato-Bold"/>
                </a:rPr>
                <a:t>US market. This trend presents a growth opportunity</a:t>
              </a:r>
            </a:p>
            <a:p>
              <a:pPr algn="l"/>
              <a:r>
                <a:rPr lang="en-US" sz="1700" b="1" i="0" u="none" strike="noStrike" baseline="0" dirty="0">
                  <a:solidFill>
                    <a:schemeClr val="bg1"/>
                  </a:solidFill>
                  <a:latin typeface="Lato-Bold"/>
                </a:rPr>
                <a:t>for the San Antonio brand.</a:t>
              </a:r>
              <a:endParaRPr lang="en-US" sz="17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7" name="Picture 6" descr="A table with food and wine bottles on it&#10;&#10;Description automatically generated">
            <a:extLst>
              <a:ext uri="{FF2B5EF4-FFF2-40B4-BE49-F238E27FC236}">
                <a16:creationId xmlns:a16="http://schemas.microsoft.com/office/drawing/2014/main" id="{62F8F2C2-7751-E221-ED83-45C2F02179C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66" y="1853693"/>
            <a:ext cx="4854519" cy="36594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34227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AC7544E0-DF21-E333-D47B-B550FB1D21A3}"/>
              </a:ext>
            </a:extLst>
          </p:cNvPr>
          <p:cNvGrpSpPr/>
          <p:nvPr/>
        </p:nvGrpSpPr>
        <p:grpSpPr>
          <a:xfrm>
            <a:off x="5422855" y="3305818"/>
            <a:ext cx="2822224" cy="873960"/>
            <a:chOff x="5874259" y="4964946"/>
            <a:chExt cx="2822224" cy="873960"/>
          </a:xfrm>
        </p:grpSpPr>
        <p:sp>
          <p:nvSpPr>
            <p:cNvPr id="16" name="Rectangle: Rounded Corners 47">
              <a:extLst>
                <a:ext uri="{FF2B5EF4-FFF2-40B4-BE49-F238E27FC236}">
                  <a16:creationId xmlns:a16="http://schemas.microsoft.com/office/drawing/2014/main" id="{A4BE4627-9C4C-C51E-E590-99502948542C}"/>
                </a:ext>
              </a:extLst>
            </p:cNvPr>
            <p:cNvSpPr/>
            <p:nvPr/>
          </p:nvSpPr>
          <p:spPr>
            <a:xfrm>
              <a:off x="5874259" y="4964946"/>
              <a:ext cx="2822224" cy="873960"/>
            </a:xfrm>
            <a:prstGeom prst="roundRect">
              <a:avLst>
                <a:gd name="adj" fmla="val 2714"/>
              </a:avLst>
            </a:prstGeom>
            <a:solidFill>
              <a:schemeClr val="bg1"/>
            </a:solidFill>
            <a:ln>
              <a:solidFill>
                <a:srgbClr val="762433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heltenhamm std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CFC5AC6-2D4E-FF3A-84F8-A61FCBF6BBA5}"/>
                </a:ext>
              </a:extLst>
            </p:cNvPr>
            <p:cNvSpPr txBox="1"/>
            <p:nvPr/>
          </p:nvSpPr>
          <p:spPr>
            <a:xfrm>
              <a:off x="6572720" y="5062639"/>
              <a:ext cx="1425302" cy="6771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762433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9F2065"/>
                  </a:solidFill>
                  <a:effectLst/>
                  <a:uLnTx/>
                  <a:uFillTx/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$11.99-12.99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9F2065"/>
                  </a:solidFill>
                  <a:effectLst/>
                  <a:uLnTx/>
                  <a:uFillTx/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 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2D47519-ADEB-FB62-73BC-05F567D39EE8}"/>
              </a:ext>
            </a:extLst>
          </p:cNvPr>
          <p:cNvGrpSpPr/>
          <p:nvPr/>
        </p:nvGrpSpPr>
        <p:grpSpPr>
          <a:xfrm>
            <a:off x="8814269" y="3304354"/>
            <a:ext cx="2731369" cy="875423"/>
            <a:chOff x="9061383" y="2783014"/>
            <a:chExt cx="2731369" cy="875423"/>
          </a:xfrm>
        </p:grpSpPr>
        <p:sp>
          <p:nvSpPr>
            <p:cNvPr id="4" name="Rectangle: Rounded Corners 47">
              <a:extLst>
                <a:ext uri="{FF2B5EF4-FFF2-40B4-BE49-F238E27FC236}">
                  <a16:creationId xmlns:a16="http://schemas.microsoft.com/office/drawing/2014/main" id="{15AAFF10-7BEF-DDA2-2DD9-2B12ED68E149}"/>
                </a:ext>
              </a:extLst>
            </p:cNvPr>
            <p:cNvSpPr/>
            <p:nvPr/>
          </p:nvSpPr>
          <p:spPr>
            <a:xfrm>
              <a:off x="9061383" y="2783014"/>
              <a:ext cx="2731369" cy="875423"/>
            </a:xfrm>
            <a:prstGeom prst="roundRect">
              <a:avLst>
                <a:gd name="adj" fmla="val 2714"/>
              </a:avLst>
            </a:prstGeom>
            <a:solidFill>
              <a:schemeClr val="bg1"/>
            </a:solidFill>
            <a:ln>
              <a:solidFill>
                <a:srgbClr val="762433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heltenhamm std"/>
                <a:ea typeface="+mn-ea"/>
                <a:cs typeface="+mn-cs"/>
              </a:endParaRPr>
            </a:p>
          </p:txBody>
        </p:sp>
        <p:sp>
          <p:nvSpPr>
            <p:cNvPr id="11" name="TextBox 1">
              <a:extLst>
                <a:ext uri="{FF2B5EF4-FFF2-40B4-BE49-F238E27FC236}">
                  <a16:creationId xmlns:a16="http://schemas.microsoft.com/office/drawing/2014/main" id="{A316C756-87E8-3315-FD3A-55287F15668E}"/>
                </a:ext>
              </a:extLst>
            </p:cNvPr>
            <p:cNvSpPr txBox="1"/>
            <p:nvPr/>
          </p:nvSpPr>
          <p:spPr>
            <a:xfrm>
              <a:off x="9241433" y="2937346"/>
              <a:ext cx="2371268" cy="56675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Next to high ABV% wines comp set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100" dirty="0">
                  <a:solidFill>
                    <a:prstClr val="black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</a:rPr>
                <a:t>In the cold box</a:t>
              </a:r>
              <a:endPara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F18BC50-32BA-AB72-DA7F-4C6519AA2F93}"/>
              </a:ext>
            </a:extLst>
          </p:cNvPr>
          <p:cNvSpPr txBox="1"/>
          <p:nvPr/>
        </p:nvSpPr>
        <p:spPr>
          <a:xfrm>
            <a:off x="0" y="0"/>
            <a:ext cx="12192000" cy="715668"/>
          </a:xfrm>
          <a:prstGeom prst="rect">
            <a:avLst/>
          </a:prstGeom>
          <a:solidFill>
            <a:srgbClr val="FFE3BE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10F1181-DDDF-2E5F-4BF0-91C98B49FB63}"/>
              </a:ext>
            </a:extLst>
          </p:cNvPr>
          <p:cNvSpPr txBox="1"/>
          <p:nvPr/>
        </p:nvSpPr>
        <p:spPr>
          <a:xfrm>
            <a:off x="679505" y="89252"/>
            <a:ext cx="664881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41616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EXECUTION STANDARDS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0A9B56A-912D-56FC-B9A5-355D5FC77E15}"/>
              </a:ext>
            </a:extLst>
          </p:cNvPr>
          <p:cNvSpPr txBox="1"/>
          <p:nvPr/>
        </p:nvSpPr>
        <p:spPr>
          <a:xfrm>
            <a:off x="5743509" y="4457594"/>
            <a:ext cx="5571299" cy="1672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Target 2 facings of San Antonio </a:t>
            </a:r>
            <a:r>
              <a:rPr lang="en-US" sz="1400" dirty="0">
                <a:solidFill>
                  <a:prstClr val="black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Grape Red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to capture consumer’s attention.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Merchandise with </a:t>
            </a:r>
            <a:r>
              <a:rPr lang="en-US" sz="1400" dirty="0">
                <a:solidFill>
                  <a:prstClr val="black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San Antonio Grape Red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POS to drive brand awareness.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Highlight the high ABV% and flavor profile of the wine.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close up of a bottle&#10;&#10;Description automatically generated">
            <a:extLst>
              <a:ext uri="{FF2B5EF4-FFF2-40B4-BE49-F238E27FC236}">
                <a16:creationId xmlns:a16="http://schemas.microsoft.com/office/drawing/2014/main" id="{962E4293-3E7F-6C08-0EE5-E93EC5E3E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294" y="937102"/>
            <a:ext cx="1239929" cy="5353155"/>
          </a:xfrm>
          <a:prstGeom prst="rect">
            <a:avLst/>
          </a:prstGeom>
        </p:spPr>
      </p:pic>
      <p:pic>
        <p:nvPicPr>
          <p:cNvPr id="17" name="Picture 16" descr="A purple circle with gold text&#10;&#10;Description automatically generated">
            <a:extLst>
              <a:ext uri="{FF2B5EF4-FFF2-40B4-BE49-F238E27FC236}">
                <a16:creationId xmlns:a16="http://schemas.microsoft.com/office/drawing/2014/main" id="{E2AE4F67-22BF-BD90-6D77-877450C847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180" y="2385101"/>
            <a:ext cx="1083534" cy="1093881"/>
          </a:xfrm>
          <a:prstGeom prst="rect">
            <a:avLst/>
          </a:prstGeom>
        </p:spPr>
      </p:pic>
      <p:pic>
        <p:nvPicPr>
          <p:cNvPr id="19" name="Picture 18" descr="A purple circle with gold text and white text&#10;&#10;Description automatically generated">
            <a:extLst>
              <a:ext uri="{FF2B5EF4-FFF2-40B4-BE49-F238E27FC236}">
                <a16:creationId xmlns:a16="http://schemas.microsoft.com/office/drawing/2014/main" id="{25906C4D-C3E7-3815-2D22-6024C77FCC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180" y="1081242"/>
            <a:ext cx="1080428" cy="1087679"/>
          </a:xfrm>
          <a:prstGeom prst="rect">
            <a:avLst/>
          </a:prstGeom>
        </p:spPr>
      </p:pic>
      <p:pic>
        <p:nvPicPr>
          <p:cNvPr id="25" name="Picture 24" descr="A purple circle with gold text&#10;&#10;Description automatically generated">
            <a:extLst>
              <a:ext uri="{FF2B5EF4-FFF2-40B4-BE49-F238E27FC236}">
                <a16:creationId xmlns:a16="http://schemas.microsoft.com/office/drawing/2014/main" id="{77E6E479-8898-3718-8433-35E14805D6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610" y="5003564"/>
            <a:ext cx="1084957" cy="1096798"/>
          </a:xfrm>
          <a:prstGeom prst="rect">
            <a:avLst/>
          </a:prstGeom>
        </p:spPr>
      </p:pic>
      <p:pic>
        <p:nvPicPr>
          <p:cNvPr id="26" name="Picture 25" descr="A purple circle with white text&#10;&#10;Description automatically generated">
            <a:extLst>
              <a:ext uri="{FF2B5EF4-FFF2-40B4-BE49-F238E27FC236}">
                <a16:creationId xmlns:a16="http://schemas.microsoft.com/office/drawing/2014/main" id="{C62B8312-9EC9-53FC-85A4-3A0C803E27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180" y="3695162"/>
            <a:ext cx="1080428" cy="1092221"/>
          </a:xfrm>
          <a:prstGeom prst="rect">
            <a:avLst/>
          </a:prstGeom>
        </p:spPr>
      </p:pic>
      <p:pic>
        <p:nvPicPr>
          <p:cNvPr id="32" name="Picture 31" descr="A black and gold text&#10;&#10;Description automatically generated">
            <a:extLst>
              <a:ext uri="{FF2B5EF4-FFF2-40B4-BE49-F238E27FC236}">
                <a16:creationId xmlns:a16="http://schemas.microsoft.com/office/drawing/2014/main" id="{1EA5196E-9F64-EDA9-7032-798BBCBE51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424" y="1092049"/>
            <a:ext cx="4063468" cy="1615743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BC4421CB-EAD7-CDCD-D4AE-51A15B6004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5758081" y="2944164"/>
            <a:ext cx="2112257" cy="355256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2A9AA01-548E-6A08-EC44-A6D442FB591D}"/>
              </a:ext>
            </a:extLst>
          </p:cNvPr>
          <p:cNvSpPr txBox="1"/>
          <p:nvPr/>
        </p:nvSpPr>
        <p:spPr>
          <a:xfrm>
            <a:off x="5910995" y="2944164"/>
            <a:ext cx="18064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SRP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230D3C02-67D1-F325-7603-C3952C45EE0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9095370" y="2950446"/>
            <a:ext cx="2112257" cy="35525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6B6F2A59-16FD-339A-8F5F-636A38318770}"/>
              </a:ext>
            </a:extLst>
          </p:cNvPr>
          <p:cNvSpPr txBox="1"/>
          <p:nvPr/>
        </p:nvSpPr>
        <p:spPr>
          <a:xfrm>
            <a:off x="9118236" y="2958797"/>
            <a:ext cx="20665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ITEM PLACEMENT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258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EA26F48-823C-4860-3C78-A7F08AC004A3}"/>
              </a:ext>
            </a:extLst>
          </p:cNvPr>
          <p:cNvSpPr txBox="1"/>
          <p:nvPr/>
        </p:nvSpPr>
        <p:spPr>
          <a:xfrm>
            <a:off x="0" y="0"/>
            <a:ext cx="12192000" cy="715668"/>
          </a:xfrm>
          <a:prstGeom prst="rect">
            <a:avLst/>
          </a:prstGeom>
          <a:solidFill>
            <a:srgbClr val="FFE3BE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3DE160-8528-0073-ACCC-96D7CF1F705C}"/>
              </a:ext>
            </a:extLst>
          </p:cNvPr>
          <p:cNvSpPr txBox="1"/>
          <p:nvPr/>
        </p:nvSpPr>
        <p:spPr>
          <a:xfrm>
            <a:off x="679505" y="89252"/>
            <a:ext cx="8766420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49082F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TRADE MARKETING POS - FPO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49082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poster of a wine bottle and a plate of food&#10;&#10;Description automatically generated">
            <a:extLst>
              <a:ext uri="{FF2B5EF4-FFF2-40B4-BE49-F238E27FC236}">
                <a16:creationId xmlns:a16="http://schemas.microsoft.com/office/drawing/2014/main" id="{32002A10-AC4E-185B-54D7-E916946714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120" y="1234438"/>
            <a:ext cx="2053810" cy="4379312"/>
          </a:xfrm>
          <a:prstGeom prst="rect">
            <a:avLst/>
          </a:prstGeom>
        </p:spPr>
      </p:pic>
      <p:pic>
        <p:nvPicPr>
          <p:cNvPr id="9" name="Picture 8" descr="A poster of a wine bottle and glasses of wine&#10;&#10;Description automatically generated">
            <a:extLst>
              <a:ext uri="{FF2B5EF4-FFF2-40B4-BE49-F238E27FC236}">
                <a16:creationId xmlns:a16="http://schemas.microsoft.com/office/drawing/2014/main" id="{3384E02C-5A23-EFB9-A01D-0541A9D99A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994" y="1234438"/>
            <a:ext cx="2744474" cy="3429001"/>
          </a:xfrm>
          <a:prstGeom prst="rect">
            <a:avLst/>
          </a:prstGeom>
        </p:spPr>
      </p:pic>
      <p:pic>
        <p:nvPicPr>
          <p:cNvPr id="10" name="Picture 9" descr="A bottle of wine and food on a table&#10;&#10;Description automatically generated">
            <a:extLst>
              <a:ext uri="{FF2B5EF4-FFF2-40B4-BE49-F238E27FC236}">
                <a16:creationId xmlns:a16="http://schemas.microsoft.com/office/drawing/2014/main" id="{095064F2-D19A-6952-7765-3F38E69B71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711" y="1234438"/>
            <a:ext cx="2113878" cy="3429001"/>
          </a:xfrm>
          <a:prstGeom prst="rect">
            <a:avLst/>
          </a:prstGeom>
        </p:spPr>
      </p:pic>
      <p:pic>
        <p:nvPicPr>
          <p:cNvPr id="11" name="Picture 10" descr="A bottle of wine and glasses of wine on a table&#10;&#10;Description automatically generated">
            <a:extLst>
              <a:ext uri="{FF2B5EF4-FFF2-40B4-BE49-F238E27FC236}">
                <a16:creationId xmlns:a16="http://schemas.microsoft.com/office/drawing/2014/main" id="{8726B9A3-C9A8-2DDA-A837-020ECB2EDC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70" y="1234438"/>
            <a:ext cx="2053810" cy="342900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D406D9B-0E2E-9B9A-ED11-36D6B6619AE0}"/>
              </a:ext>
            </a:extLst>
          </p:cNvPr>
          <p:cNvSpPr txBox="1"/>
          <p:nvPr/>
        </p:nvSpPr>
        <p:spPr>
          <a:xfrm>
            <a:off x="342155" y="4764022"/>
            <a:ext cx="1882239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4C0D36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Shelf Tucker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E34C4F-4EE7-D9C6-A65B-B40F37561ADE}"/>
              </a:ext>
            </a:extLst>
          </p:cNvPr>
          <p:cNvSpPr txBox="1"/>
          <p:nvPr/>
        </p:nvSpPr>
        <p:spPr>
          <a:xfrm>
            <a:off x="3074758" y="4764021"/>
            <a:ext cx="1882239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4C0D36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Case Tucker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622C63-2342-6A9E-86F2-F78EF5F615C4}"/>
              </a:ext>
            </a:extLst>
          </p:cNvPr>
          <p:cNvSpPr txBox="1"/>
          <p:nvPr/>
        </p:nvSpPr>
        <p:spPr>
          <a:xfrm>
            <a:off x="5800905" y="5613750"/>
            <a:ext cx="1882239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4C0D36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Case Card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4DB5024-B05B-906B-2C46-6E54BED89987}"/>
              </a:ext>
            </a:extLst>
          </p:cNvPr>
          <p:cNvSpPr txBox="1"/>
          <p:nvPr/>
        </p:nvSpPr>
        <p:spPr>
          <a:xfrm>
            <a:off x="9246363" y="4764020"/>
            <a:ext cx="1882239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4C0D36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Cold Box Decals</a:t>
            </a:r>
          </a:p>
        </p:txBody>
      </p:sp>
    </p:spTree>
    <p:extLst>
      <p:ext uri="{BB962C8B-B14F-4D97-AF65-F5344CB8AC3E}">
        <p14:creationId xmlns:p14="http://schemas.microsoft.com/office/powerpoint/2010/main" val="210697913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RFW Master Theme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FW Master PPT Template 2022" id="{7AB45749-82EF-4BBA-B3E9-020C54C36C90}" vid="{6BF7A27F-0612-41F1-BB6A-6361EA005F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423</Words>
  <Application>Microsoft Office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21" baseType="lpstr">
      <vt:lpstr>Arial</vt:lpstr>
      <vt:lpstr>Avenir Next LT Pro</vt:lpstr>
      <vt:lpstr>Broadway</vt:lpstr>
      <vt:lpstr>Calibri</vt:lpstr>
      <vt:lpstr>Calibri Light</vt:lpstr>
      <vt:lpstr>Cambria</vt:lpstr>
      <vt:lpstr>Cheltenhamm std</vt:lpstr>
      <vt:lpstr>Crimson Roman</vt:lpstr>
      <vt:lpstr>Lato</vt:lpstr>
      <vt:lpstr>Lato-Bold</vt:lpstr>
      <vt:lpstr>Montserrat Light</vt:lpstr>
      <vt:lpstr>Tahoma</vt:lpstr>
      <vt:lpstr>1_Office Theme</vt:lpstr>
      <vt:lpstr>2_RFW Master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Adriana Elizalde</dc:creator>
  <cp:lastModifiedBy>Adriana Elizalde</cp:lastModifiedBy>
  <cp:revision>1</cp:revision>
  <dcterms:created xsi:type="dcterms:W3CDTF">2024-05-20T21:34:26Z</dcterms:created>
  <dcterms:modified xsi:type="dcterms:W3CDTF">2024-05-20T22:53:00Z</dcterms:modified>
</cp:coreProperties>
</file>